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32"/>
  </p:notesMasterIdLst>
  <p:handoutMasterIdLst>
    <p:handoutMasterId r:id="rId33"/>
  </p:handoutMasterIdLst>
  <p:sldIdLst>
    <p:sldId id="385" r:id="rId5"/>
    <p:sldId id="394" r:id="rId6"/>
    <p:sldId id="445" r:id="rId7"/>
    <p:sldId id="395" r:id="rId8"/>
    <p:sldId id="396" r:id="rId9"/>
    <p:sldId id="447" r:id="rId10"/>
    <p:sldId id="397" r:id="rId11"/>
    <p:sldId id="448" r:id="rId12"/>
    <p:sldId id="401" r:id="rId13"/>
    <p:sldId id="449" r:id="rId14"/>
    <p:sldId id="400" r:id="rId15"/>
    <p:sldId id="403" r:id="rId16"/>
    <p:sldId id="402" r:id="rId17"/>
    <p:sldId id="450" r:id="rId18"/>
    <p:sldId id="451" r:id="rId19"/>
    <p:sldId id="452" r:id="rId20"/>
    <p:sldId id="418" r:id="rId21"/>
    <p:sldId id="404" r:id="rId22"/>
    <p:sldId id="416" r:id="rId23"/>
    <p:sldId id="419" r:id="rId24"/>
    <p:sldId id="417" r:id="rId25"/>
    <p:sldId id="453" r:id="rId26"/>
    <p:sldId id="420" r:id="rId27"/>
    <p:sldId id="405" r:id="rId28"/>
    <p:sldId id="454" r:id="rId29"/>
    <p:sldId id="431" r:id="rId30"/>
    <p:sldId id="43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3" pos="4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만든 이" initials="오전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0D2D"/>
    <a:srgbClr val="B7472A"/>
    <a:srgbClr val="F5F5F5"/>
    <a:srgbClr val="D24726"/>
    <a:srgbClr val="9FCDB3"/>
    <a:srgbClr val="217346"/>
    <a:srgbClr val="000000"/>
    <a:srgbClr val="D9D9D9"/>
    <a:srgbClr val="F3F2F1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37" autoAdjust="0"/>
    <p:restoredTop sz="68236" autoAdjust="0"/>
  </p:normalViewPr>
  <p:slideViewPr>
    <p:cSldViewPr snapToGrid="0">
      <p:cViewPr varScale="1">
        <p:scale>
          <a:sx n="91" d="100"/>
          <a:sy n="91" d="100"/>
        </p:scale>
        <p:origin x="1416" y="84"/>
      </p:cViewPr>
      <p:guideLst>
        <p:guide orient="horz" pos="2880"/>
        <p:guide pos="480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2/4/2025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Reducing the dimensionality of data with neural networks </a:t>
            </a:r>
            <a:r>
              <a:rPr lang="ko-KR" altLang="en-US" dirty="0"/>
              <a:t>논문 리뷰 발표를 맡게 된 박지호 입니다</a:t>
            </a:r>
            <a:r>
              <a:rPr lang="en-US" altLang="ko-KR" dirty="0"/>
              <a:t>. </a:t>
            </a:r>
            <a:r>
              <a:rPr lang="ko-KR" altLang="en-US" dirty="0"/>
              <a:t>발표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61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반대로 초기 가중치가 작을 경우는 다음과 같은 문제가 발생합니다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신경망에서 각 층을 거칠 때 신호가 점점 작아져 모델이 초기에 학습해야 할 특징을 제대로 표현하지 못할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</a:t>
            </a:r>
            <a:r>
              <a:rPr lang="ko-KR" altLang="en-US" dirty="0"/>
              <a:t> 가중치가 작으면 활성화 함수의 출력도 작아지고</a:t>
            </a:r>
            <a:r>
              <a:rPr lang="en-US" altLang="ko-KR" dirty="0"/>
              <a:t>, </a:t>
            </a:r>
            <a:r>
              <a:rPr lang="ko-KR" altLang="en-US" dirty="0"/>
              <a:t>기울기도 작아져 학습 속도가 매우 느려집니다</a:t>
            </a:r>
            <a:r>
              <a:rPr lang="en-US" altLang="ko-KR" dirty="0"/>
              <a:t>. </a:t>
            </a:r>
            <a:r>
              <a:rPr lang="ko-KR" altLang="en-US" dirty="0"/>
              <a:t>특히 </a:t>
            </a:r>
            <a:r>
              <a:rPr lang="en-US" altLang="ko-KR" dirty="0"/>
              <a:t>deep autoencoder</a:t>
            </a:r>
            <a:r>
              <a:rPr lang="ko-KR" altLang="en-US" dirty="0"/>
              <a:t>는 은닉층이 많은 깊은 네트워크 이므로 이 문제가 더욱 심각합니다</a:t>
            </a:r>
            <a:r>
              <a:rPr lang="en-US" altLang="ko-KR" dirty="0"/>
              <a:t>. </a:t>
            </a:r>
            <a:r>
              <a:rPr lang="ko-KR" altLang="en-US" dirty="0"/>
              <a:t>이 문제를 기울기 소멸</a:t>
            </a:r>
            <a:r>
              <a:rPr lang="en-US" altLang="ko-KR" dirty="0"/>
              <a:t>, vanishing gradient</a:t>
            </a:r>
            <a:r>
              <a:rPr lang="ko-KR" altLang="en-US" dirty="0"/>
              <a:t>라고 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이와 같은 문제가 발생하지 않으려면 초기 가중치를 </a:t>
            </a:r>
            <a:r>
              <a:rPr lang="en-US" altLang="ko-KR" dirty="0"/>
              <a:t>solution</a:t>
            </a:r>
            <a:r>
              <a:rPr lang="ko-KR" altLang="en-US" dirty="0"/>
              <a:t>에 가깝게 잘 설정해야 합니다</a:t>
            </a:r>
            <a:r>
              <a:rPr lang="en-US" altLang="ko-KR" dirty="0"/>
              <a:t>. </a:t>
            </a:r>
            <a:r>
              <a:rPr lang="ko-KR" altLang="en-US" dirty="0"/>
              <a:t>논문에서는</a:t>
            </a:r>
            <a:r>
              <a:rPr lang="en-US" altLang="ko-KR" dirty="0"/>
              <a:t> </a:t>
            </a:r>
            <a:r>
              <a:rPr lang="ko-KR" altLang="en-US" dirty="0"/>
              <a:t>초기 가중치를 잘 설정하기 위해 </a:t>
            </a:r>
            <a:r>
              <a:rPr lang="en-US" altLang="ko-KR" dirty="0"/>
              <a:t>RBM</a:t>
            </a:r>
            <a:r>
              <a:rPr lang="ko-KR" altLang="en-US" dirty="0"/>
              <a:t>을 활용한 </a:t>
            </a:r>
            <a:r>
              <a:rPr lang="en-US" altLang="ko-KR" dirty="0"/>
              <a:t>Pretraining </a:t>
            </a:r>
            <a:r>
              <a:rPr lang="ko-KR" altLang="en-US" dirty="0"/>
              <a:t>기법을 소개합니다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429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Pretraining </a:t>
            </a:r>
            <a:r>
              <a:rPr lang="ko-KR" altLang="en-US" dirty="0"/>
              <a:t>에서 활용되는 </a:t>
            </a:r>
            <a:r>
              <a:rPr lang="en-US" altLang="ko-KR" dirty="0"/>
              <a:t>RBM</a:t>
            </a:r>
            <a:r>
              <a:rPr lang="ko-KR" altLang="en-US" dirty="0"/>
              <a:t>을 이야기 하기 전에 먼저 발표된 </a:t>
            </a:r>
            <a:r>
              <a:rPr lang="en-US" altLang="ko-KR" dirty="0"/>
              <a:t>Boltzmann machine</a:t>
            </a:r>
            <a:r>
              <a:rPr lang="ko-KR" altLang="en-US" dirty="0"/>
              <a:t>에 대해 알아보겠습니다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볼츠만 </a:t>
            </a:r>
            <a:r>
              <a:rPr lang="ko-KR" altLang="en-US" dirty="0" err="1"/>
              <a:t>머신은</a:t>
            </a:r>
            <a:r>
              <a:rPr lang="ko-KR" altLang="en-US" dirty="0"/>
              <a:t> 에너지 기반 모델로 에너지를 최소화 하는 방향으로 학습합니다</a:t>
            </a:r>
            <a:r>
              <a:rPr lang="en-US" altLang="ko-KR" dirty="0"/>
              <a:t>. </a:t>
            </a:r>
            <a:r>
              <a:rPr lang="ko-KR" altLang="en-US" dirty="0"/>
              <a:t>에너지 기반 모델은 데이터의 확률 분포를 에너지 함수를 활용해 정의한 모델로 실제일 것 같은 데이터에는 낮은 점수를</a:t>
            </a:r>
            <a:r>
              <a:rPr lang="en-US" altLang="ko-KR" dirty="0"/>
              <a:t>, </a:t>
            </a:r>
            <a:r>
              <a:rPr lang="ko-KR" altLang="en-US" dirty="0"/>
              <a:t>실제가 </a:t>
            </a:r>
            <a:r>
              <a:rPr lang="ko-KR" altLang="en-US" dirty="0" err="1"/>
              <a:t>아닐것</a:t>
            </a:r>
            <a:r>
              <a:rPr lang="ko-KR" altLang="en-US" dirty="0"/>
              <a:t> 같은 데이터에는 높은 점수를 출력하도록 훈련되는 모델을 말합니다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각 노드는 </a:t>
            </a:r>
            <a:r>
              <a:rPr lang="en-US" altLang="ko-KR" dirty="0"/>
              <a:t>0 </a:t>
            </a:r>
            <a:r>
              <a:rPr lang="ko-KR" altLang="en-US" dirty="0"/>
              <a:t>또는 </a:t>
            </a:r>
            <a:r>
              <a:rPr lang="en-US" altLang="ko-KR" dirty="0"/>
              <a:t>1</a:t>
            </a:r>
            <a:r>
              <a:rPr lang="ko-KR" altLang="en-US" dirty="0"/>
              <a:t>의 값을 가지지만</a:t>
            </a:r>
            <a:r>
              <a:rPr lang="en-US" altLang="ko-KR" dirty="0"/>
              <a:t>, </a:t>
            </a:r>
            <a:r>
              <a:rPr lang="ko-KR" altLang="en-US" dirty="0"/>
              <a:t>이 값은 고정된 것이 아닌 확률적으로 결정됩니다</a:t>
            </a:r>
            <a:r>
              <a:rPr lang="en-US" altLang="ko-KR" dirty="0"/>
              <a:t>. </a:t>
            </a:r>
            <a:r>
              <a:rPr lang="ko-KR" altLang="en-US" dirty="0"/>
              <a:t>다시 말해서 같은 입력이 주어져도 확률적으로 다른 결과가 나올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 볼츠만 </a:t>
            </a:r>
            <a:r>
              <a:rPr lang="ko-KR" altLang="en-US" dirty="0" err="1"/>
              <a:t>머신은</a:t>
            </a:r>
            <a:r>
              <a:rPr lang="ko-KR" altLang="en-US" dirty="0"/>
              <a:t> 모든 노드가 서로 연결되어 있는 완전 연결 구조로 학습 과정이 매우 복잡하고 시간이 많이 소요되는 문제점이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33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에너지 함수에 대해 더 자세히 보겠습니다</a:t>
            </a:r>
            <a:r>
              <a:rPr lang="en-US" altLang="ko-KR" dirty="0"/>
              <a:t>. </a:t>
            </a:r>
            <a:r>
              <a:rPr lang="ko-KR" altLang="en-US" dirty="0"/>
              <a:t>에너지 함수는 다음 식과 같습니다</a:t>
            </a:r>
            <a:r>
              <a:rPr lang="en-US" altLang="ko-KR" dirty="0"/>
              <a:t>. </a:t>
            </a:r>
            <a:r>
              <a:rPr lang="ko-KR" altLang="en-US" dirty="0"/>
              <a:t> </a:t>
            </a:r>
            <a:r>
              <a:rPr lang="en-US" altLang="ko-KR" dirty="0"/>
              <a:t>V</a:t>
            </a:r>
            <a:r>
              <a:rPr lang="ko-KR" altLang="en-US" dirty="0"/>
              <a:t>는 </a:t>
            </a:r>
            <a:r>
              <a:rPr lang="ko-KR" altLang="en-US" dirty="0" err="1"/>
              <a:t>입력층</a:t>
            </a:r>
            <a:r>
              <a:rPr lang="en-US" altLang="ko-KR" dirty="0"/>
              <a:t>, h</a:t>
            </a:r>
            <a:r>
              <a:rPr lang="ko-KR" altLang="en-US" dirty="0"/>
              <a:t>는 은닉층을 나타냅니다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에너지 함수는 에너지 기반 모델에서 특정 상태의 확률을 결정하는 함수로 낮은 에너지 값을 가질수록 높은 확률을 가집니다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다음에 나오는 가중치 업데이트를 하면서 데이터가 점점 낮은 에너지를 갖도록 학습됩니다</a:t>
            </a:r>
            <a:r>
              <a:rPr lang="en-US" altLang="ko-KR" dirty="0"/>
              <a:t>. </a:t>
            </a:r>
            <a:r>
              <a:rPr lang="ko-KR" altLang="en-US" dirty="0"/>
              <a:t>반대로 논문에서 얘기하는 </a:t>
            </a:r>
            <a:r>
              <a:rPr lang="en-US" altLang="ko-KR" dirty="0"/>
              <a:t>confabulation(</a:t>
            </a:r>
            <a:r>
              <a:rPr lang="ko-KR" altLang="en-US" dirty="0"/>
              <a:t>거짓된</a:t>
            </a:r>
            <a:r>
              <a:rPr lang="en-US" altLang="ko-KR" dirty="0"/>
              <a:t>) </a:t>
            </a:r>
            <a:r>
              <a:rPr lang="ko-KR" altLang="en-US" dirty="0"/>
              <a:t>이미지는 에너지를 높입니다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에너지 함수를 통해 모든 가능한 이미지에 확률을 할당합니다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66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볼츠만 </a:t>
            </a:r>
            <a:r>
              <a:rPr lang="ko-KR" altLang="en-US" dirty="0" err="1"/>
              <a:t>머신의</a:t>
            </a:r>
            <a:r>
              <a:rPr lang="ko-KR" altLang="en-US" dirty="0"/>
              <a:t> 문제점을 개선한 모델이 제한된 볼츠만 머신 </a:t>
            </a:r>
            <a:r>
              <a:rPr lang="en-US" altLang="ko-KR" dirty="0"/>
              <a:t>RBM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RBM</a:t>
            </a:r>
            <a:r>
              <a:rPr lang="ko-KR" altLang="en-US" dirty="0"/>
              <a:t>은 기존 볼츠만 </a:t>
            </a:r>
            <a:r>
              <a:rPr lang="ko-KR" altLang="en-US" dirty="0" err="1"/>
              <a:t>머신과</a:t>
            </a:r>
            <a:r>
              <a:rPr lang="ko-KR" altLang="en-US" dirty="0"/>
              <a:t> 다르게 가시층과 </a:t>
            </a:r>
            <a:r>
              <a:rPr lang="ko-KR" altLang="en-US" dirty="0" err="1"/>
              <a:t>은닉층</a:t>
            </a:r>
            <a:r>
              <a:rPr lang="ko-KR" altLang="en-US" dirty="0"/>
              <a:t> 간에만 연결이 되어 있습니다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같은 층 내의 </a:t>
            </a:r>
            <a:r>
              <a:rPr lang="ko-KR" altLang="en-US" dirty="0" err="1"/>
              <a:t>노드끼리는</a:t>
            </a:r>
            <a:r>
              <a:rPr lang="ko-KR" altLang="en-US" dirty="0"/>
              <a:t> 연결이 없습니다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따라서 기존 볼츠만 </a:t>
            </a:r>
            <a:r>
              <a:rPr lang="ko-KR" altLang="en-US" dirty="0" err="1"/>
              <a:t>머신보다</a:t>
            </a:r>
            <a:r>
              <a:rPr lang="ko-KR" altLang="en-US" dirty="0"/>
              <a:t> 더 효율적이고 계산 복잡도가 낮습니다</a:t>
            </a:r>
            <a:r>
              <a:rPr lang="en-US" altLang="ko-KR" dirty="0"/>
              <a:t>. </a:t>
            </a:r>
            <a:r>
              <a:rPr lang="ko-KR" altLang="en-US" dirty="0"/>
              <a:t>기존 볼츠만 </a:t>
            </a:r>
            <a:r>
              <a:rPr lang="ko-KR" altLang="en-US" dirty="0" err="1"/>
              <a:t>머신과</a:t>
            </a:r>
            <a:r>
              <a:rPr lang="ko-KR" altLang="en-US" dirty="0"/>
              <a:t> 마찬가지로 </a:t>
            </a:r>
            <a:r>
              <a:rPr lang="en-US" altLang="ko-KR" dirty="0" err="1"/>
              <a:t>gibbs</a:t>
            </a:r>
            <a:r>
              <a:rPr lang="en-US" altLang="ko-KR" dirty="0"/>
              <a:t> sampling</a:t>
            </a:r>
            <a:r>
              <a:rPr lang="ko-KR" altLang="en-US" dirty="0"/>
              <a:t>을 이용하여 새로운 샘플을 생성합니다</a:t>
            </a:r>
            <a:r>
              <a:rPr lang="en-US" altLang="ko-KR" dirty="0"/>
              <a:t>. Gibbs sampling</a:t>
            </a:r>
            <a:r>
              <a:rPr lang="ko-KR" altLang="en-US" dirty="0"/>
              <a:t>은 확률 분포에서 샘플을 생성하는 방법 중 하나로</a:t>
            </a:r>
            <a:r>
              <a:rPr lang="en-US" altLang="ko-KR" dirty="0"/>
              <a:t>, </a:t>
            </a:r>
            <a:r>
              <a:rPr lang="ko-KR" altLang="en-US" dirty="0"/>
              <a:t>각 노드들이 확률적 상태를 가지는데 이 </a:t>
            </a:r>
            <a:r>
              <a:rPr lang="ko-KR" altLang="en-US" dirty="0" err="1"/>
              <a:t>노드를의</a:t>
            </a:r>
            <a:r>
              <a:rPr lang="ko-KR" altLang="en-US" dirty="0"/>
              <a:t> 값을 적절하게 업데이트 하기 위해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Gibbs</a:t>
            </a:r>
            <a:r>
              <a:rPr lang="ko-KR" altLang="en-US" dirty="0"/>
              <a:t> </a:t>
            </a:r>
            <a:r>
              <a:rPr lang="en-US" altLang="ko-KR" dirty="0"/>
              <a:t>sampling</a:t>
            </a:r>
            <a:r>
              <a:rPr lang="ko-KR" altLang="en-US" dirty="0"/>
              <a:t>은 한 번에 하나씩 업데이트 하므로 이를 완벽히 수행하려면 오랜 시간이 걸립니다</a:t>
            </a:r>
            <a:r>
              <a:rPr lang="en-US" altLang="ko-KR" dirty="0"/>
              <a:t>. </a:t>
            </a:r>
            <a:r>
              <a:rPr lang="ko-KR" altLang="en-US" dirty="0"/>
              <a:t>따라서 최소한의 샘플링만 수행하여 빠르게 근사적으로 학습하는 방법인 </a:t>
            </a:r>
            <a:r>
              <a:rPr lang="en-US" altLang="ko-KR" dirty="0"/>
              <a:t>CD</a:t>
            </a:r>
            <a:r>
              <a:rPr lang="ko-KR" altLang="en-US" dirty="0"/>
              <a:t>를 통해 학습합니다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그림에서 </a:t>
            </a:r>
            <a:r>
              <a:rPr lang="ko-KR" altLang="en-US" dirty="0" err="1"/>
              <a:t>민트색</a:t>
            </a:r>
            <a:r>
              <a:rPr lang="ko-KR" altLang="en-US" dirty="0"/>
              <a:t> 부분은 입력 데이터를 받는 층인 </a:t>
            </a:r>
            <a:r>
              <a:rPr lang="ko-KR" altLang="en-US" dirty="0" err="1"/>
              <a:t>입력층이고</a:t>
            </a:r>
            <a:r>
              <a:rPr lang="en-US" altLang="ko-KR" dirty="0"/>
              <a:t>, </a:t>
            </a:r>
            <a:r>
              <a:rPr lang="ko-KR" altLang="en-US" dirty="0"/>
              <a:t>보라색 부분은 입력 데이터의 숨겨진 특성을 하는 </a:t>
            </a:r>
            <a:r>
              <a:rPr lang="ko-KR" altLang="en-US" dirty="0" err="1"/>
              <a:t>은닉층입니다</a:t>
            </a:r>
            <a:r>
              <a:rPr lang="en-US" altLang="ko-KR" dirty="0"/>
              <a:t>. </a:t>
            </a:r>
            <a:r>
              <a:rPr lang="ko-KR" altLang="en-US" dirty="0"/>
              <a:t>논문에서는 이를 </a:t>
            </a:r>
            <a:r>
              <a:rPr lang="en-US" altLang="ko-KR" dirty="0"/>
              <a:t>Feature detectors</a:t>
            </a:r>
            <a:r>
              <a:rPr lang="ko-KR" altLang="en-US" dirty="0"/>
              <a:t>라고 이야기 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96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r>
              <a:rPr lang="ko-KR" altLang="en-US" dirty="0"/>
              <a:t>의 계산과정을 간단하게 설명하겠습니다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앞서 얘기 했듯이 </a:t>
            </a:r>
            <a:r>
              <a:rPr lang="en-US" altLang="ko-KR" dirty="0"/>
              <a:t>RBM</a:t>
            </a:r>
            <a:r>
              <a:rPr lang="ko-KR" altLang="en-US" dirty="0"/>
              <a:t>은 낮은 에너지를 가진 상태 높은 확률을 가지도록 학습됩니다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 예제 모델은 그림과 같습니다</a:t>
            </a:r>
            <a:r>
              <a:rPr lang="en-US" altLang="ko-KR" dirty="0"/>
              <a:t>. </a:t>
            </a:r>
            <a:r>
              <a:rPr lang="ko-KR" altLang="en-US" dirty="0"/>
              <a:t>회색 선 옆에 숫자는 각 가중치를 의미하며</a:t>
            </a:r>
            <a:r>
              <a:rPr lang="en-US" altLang="ko-KR" dirty="0"/>
              <a:t>, </a:t>
            </a:r>
            <a:r>
              <a:rPr lang="ko-KR" altLang="en-US" dirty="0" err="1"/>
              <a:t>입력값은</a:t>
            </a:r>
            <a:r>
              <a:rPr lang="ko-KR" altLang="en-US" dirty="0"/>
              <a:t> 각 </a:t>
            </a:r>
            <a:r>
              <a:rPr lang="en-US" altLang="ko-KR" dirty="0"/>
              <a:t>1</a:t>
            </a:r>
            <a:r>
              <a:rPr lang="ko-KR" altLang="en-US" dirty="0"/>
              <a:t>하고 </a:t>
            </a:r>
            <a:r>
              <a:rPr lang="en-US" altLang="ko-KR" dirty="0"/>
              <a:t>0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각 </a:t>
            </a:r>
            <a:r>
              <a:rPr lang="en-US" altLang="ko-KR" dirty="0"/>
              <a:t>unit</a:t>
            </a:r>
            <a:r>
              <a:rPr lang="ko-KR" altLang="en-US" dirty="0"/>
              <a:t>에 점선으로 연결되어 있는 원 안의 값은 각 </a:t>
            </a:r>
            <a:r>
              <a:rPr lang="en-US" altLang="ko-KR" dirty="0"/>
              <a:t>unit</a:t>
            </a:r>
            <a:r>
              <a:rPr lang="ko-KR" altLang="en-US" dirty="0"/>
              <a:t>의 편향입니다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먼저 은닉층의 샘플링 값을 구해야 하는데</a:t>
            </a:r>
            <a:r>
              <a:rPr lang="en-US" altLang="ko-KR" dirty="0"/>
              <a:t>, hidden unit</a:t>
            </a:r>
            <a:r>
              <a:rPr lang="ko-KR" altLang="en-US" dirty="0"/>
              <a:t>의 확률을 구하고 이를 바탕으로 샘플링 합니다</a:t>
            </a:r>
            <a:r>
              <a:rPr lang="en-US" altLang="ko-KR" dirty="0"/>
              <a:t>. Hidden unit</a:t>
            </a:r>
            <a:r>
              <a:rPr lang="ko-KR" altLang="en-US" dirty="0"/>
              <a:t>은 여기 계산과 같이 </a:t>
            </a:r>
            <a:r>
              <a:rPr lang="ko-KR" altLang="en-US" dirty="0" err="1"/>
              <a:t>시그모이드</a:t>
            </a:r>
            <a:r>
              <a:rPr lang="ko-KR" altLang="en-US" dirty="0"/>
              <a:t> 활성화 함수를 사용해서 확률적으로 결정되고</a:t>
            </a:r>
            <a:r>
              <a:rPr lang="en-US" altLang="ko-KR" dirty="0"/>
              <a:t>, </a:t>
            </a:r>
            <a:r>
              <a:rPr lang="ko-KR" altLang="en-US" dirty="0"/>
              <a:t>베르누이 샘플링을 사용해서 </a:t>
            </a:r>
            <a:r>
              <a:rPr lang="en-US" altLang="ko-KR" dirty="0"/>
              <a:t>hidden unit</a:t>
            </a:r>
            <a:r>
              <a:rPr lang="ko-KR" altLang="en-US" dirty="0"/>
              <a:t>을 결정합니다</a:t>
            </a:r>
            <a:r>
              <a:rPr lang="en-US" altLang="ko-KR" dirty="0"/>
              <a:t>. </a:t>
            </a:r>
            <a:r>
              <a:rPr lang="ko-KR" altLang="en-US" dirty="0"/>
              <a:t>베르누이 샘플링은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사이의 난수를 생성해서 확률과 비교하는 방식입니다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여기 조건부 확률 값이 </a:t>
            </a:r>
            <a:r>
              <a:rPr lang="en-US" altLang="ko-KR" dirty="0"/>
              <a:t>0.574</a:t>
            </a:r>
            <a:r>
              <a:rPr lang="ko-KR" altLang="en-US" dirty="0"/>
              <a:t>가 나왔으므로 </a:t>
            </a:r>
            <a:r>
              <a:rPr lang="en-US" altLang="ko-KR" dirty="0"/>
              <a:t>h1</a:t>
            </a:r>
            <a:r>
              <a:rPr lang="ko-KR" altLang="en-US" dirty="0"/>
              <a:t>은 </a:t>
            </a:r>
            <a:r>
              <a:rPr lang="en-US" altLang="ko-KR" dirty="0"/>
              <a:t>57.4%</a:t>
            </a:r>
            <a:r>
              <a:rPr lang="ko-KR" altLang="en-US" dirty="0"/>
              <a:t>의 확률로 </a:t>
            </a:r>
            <a:r>
              <a:rPr lang="en-US" altLang="ko-KR" dirty="0"/>
              <a:t>1</a:t>
            </a:r>
            <a:r>
              <a:rPr lang="ko-KR" altLang="en-US" dirty="0"/>
              <a:t>이 되고</a:t>
            </a:r>
            <a:r>
              <a:rPr lang="en-US" altLang="ko-KR" dirty="0"/>
              <a:t>, 42.6% </a:t>
            </a:r>
            <a:r>
              <a:rPr lang="ko-KR" altLang="en-US" dirty="0"/>
              <a:t>확률로 </a:t>
            </a:r>
            <a:r>
              <a:rPr lang="en-US" altLang="ko-KR" dirty="0"/>
              <a:t>0</a:t>
            </a:r>
            <a:r>
              <a:rPr lang="ko-KR" altLang="en-US" dirty="0"/>
              <a:t>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마찬가지로 </a:t>
            </a:r>
            <a:r>
              <a:rPr lang="en-US" altLang="ko-KR" dirty="0"/>
              <a:t>h2 </a:t>
            </a:r>
            <a:r>
              <a:rPr lang="ko-KR" altLang="en-US" dirty="0"/>
              <a:t>의 조건부 </a:t>
            </a:r>
            <a:r>
              <a:rPr lang="ko-KR" altLang="en-US" dirty="0" err="1"/>
              <a:t>확률값을</a:t>
            </a:r>
            <a:r>
              <a:rPr lang="ko-KR" altLang="en-US" dirty="0"/>
              <a:t> 구해주면 </a:t>
            </a:r>
            <a:r>
              <a:rPr lang="en-US" altLang="ko-KR" dirty="0"/>
              <a:t>0.622</a:t>
            </a:r>
            <a:r>
              <a:rPr lang="ko-KR" altLang="en-US" dirty="0"/>
              <a:t>이고</a:t>
            </a:r>
            <a:r>
              <a:rPr lang="en-US" altLang="ko-KR" dirty="0"/>
              <a:t>, h2</a:t>
            </a:r>
            <a:r>
              <a:rPr lang="ko-KR" altLang="en-US" dirty="0"/>
              <a:t>는 약 </a:t>
            </a:r>
            <a:r>
              <a:rPr lang="en-US" altLang="ko-KR" dirty="0"/>
              <a:t>62</a:t>
            </a:r>
            <a:r>
              <a:rPr lang="ko-KR" altLang="en-US" dirty="0"/>
              <a:t>퍼센트 확률로 </a:t>
            </a:r>
            <a:r>
              <a:rPr lang="en-US" altLang="ko-KR" dirty="0"/>
              <a:t>1</a:t>
            </a:r>
            <a:r>
              <a:rPr lang="ko-KR" altLang="en-US" dirty="0"/>
              <a:t>이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H1, h2 </a:t>
            </a:r>
            <a:r>
              <a:rPr lang="ko-KR" altLang="en-US" dirty="0" err="1"/>
              <a:t>둘다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이 될 확률이 </a:t>
            </a:r>
            <a:r>
              <a:rPr lang="en-US" altLang="ko-KR" dirty="0"/>
              <a:t>0</a:t>
            </a:r>
            <a:r>
              <a:rPr lang="ko-KR" altLang="en-US" dirty="0"/>
              <a:t>이 될 확률보다 조금 더 높으므로 </a:t>
            </a:r>
            <a:r>
              <a:rPr lang="en-US" altLang="ko-KR" dirty="0"/>
              <a:t>1</a:t>
            </a:r>
            <a:r>
              <a:rPr lang="ko-KR" altLang="en-US" dirty="0"/>
              <a:t>로 샘플링이 된다고 하고 진행하겠습니다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6917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샘플링한 </a:t>
            </a:r>
            <a:r>
              <a:rPr lang="ko-KR" altLang="en-US" dirty="0" err="1"/>
              <a:t>은닉층</a:t>
            </a:r>
            <a:r>
              <a:rPr lang="ko-KR" altLang="en-US" dirty="0"/>
              <a:t> 벡터 </a:t>
            </a:r>
            <a:r>
              <a:rPr lang="en-US" altLang="ko-KR" dirty="0"/>
              <a:t>h</a:t>
            </a:r>
            <a:r>
              <a:rPr lang="ko-KR" altLang="en-US" dirty="0"/>
              <a:t>를 사용하여 입력층을 재구성하는 단계입니다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앞서 계산한 것과 마찬가지로 같은 방법으로 계산해 주면 됩니다</a:t>
            </a:r>
            <a:r>
              <a:rPr lang="en-US" altLang="ko-KR" dirty="0"/>
              <a:t>. </a:t>
            </a:r>
            <a:r>
              <a:rPr lang="ko-KR" altLang="en-US" dirty="0"/>
              <a:t>다만 방향은 반대 방향으로 계산해야 합니다</a:t>
            </a:r>
            <a:r>
              <a:rPr lang="en-US" altLang="ko-KR" dirty="0"/>
              <a:t>. </a:t>
            </a:r>
            <a:r>
              <a:rPr lang="ko-KR" altLang="en-US" dirty="0"/>
              <a:t>계산하게 되면 각 조건부 확률 값이 </a:t>
            </a:r>
            <a:r>
              <a:rPr lang="en-US" altLang="ko-KR" dirty="0"/>
              <a:t>0.668, 0.475</a:t>
            </a:r>
            <a:r>
              <a:rPr lang="ko-KR" altLang="en-US" dirty="0"/>
              <a:t> 이므로 재구성한 벡터 </a:t>
            </a:r>
            <a:r>
              <a:rPr lang="en-US" altLang="ko-KR" dirty="0"/>
              <a:t>v</a:t>
            </a:r>
            <a:r>
              <a:rPr lang="ko-KR" altLang="en-US" dirty="0"/>
              <a:t>의 값은 </a:t>
            </a:r>
            <a:r>
              <a:rPr lang="en-US" altLang="ko-KR" dirty="0"/>
              <a:t>1</a:t>
            </a:r>
            <a:r>
              <a:rPr lang="ko-KR" altLang="en-US" dirty="0"/>
              <a:t>하고 </a:t>
            </a:r>
            <a:r>
              <a:rPr lang="en-US" altLang="ko-KR" dirty="0"/>
              <a:t>0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재구성한 벡터 </a:t>
            </a:r>
            <a:r>
              <a:rPr lang="en-US" altLang="ko-KR" dirty="0"/>
              <a:t>v</a:t>
            </a:r>
            <a:r>
              <a:rPr lang="ko-KR" altLang="en-US" dirty="0"/>
              <a:t>를 가지고 재구성한 벡터 </a:t>
            </a:r>
            <a:r>
              <a:rPr lang="en-US" altLang="ko-KR" dirty="0"/>
              <a:t>h</a:t>
            </a:r>
            <a:r>
              <a:rPr lang="ko-KR" altLang="en-US" dirty="0"/>
              <a:t>를 구할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523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과정까지 마쳤으면</a:t>
            </a:r>
            <a:r>
              <a:rPr lang="en-US" altLang="ko-KR" dirty="0"/>
              <a:t>, </a:t>
            </a:r>
            <a:r>
              <a:rPr lang="ko-KR" altLang="en-US" dirty="0"/>
              <a:t>가중치 업데이트를 할 수 있습니다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1390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가중치 업데이트는 실제 데이터에서의 에너지와 재구성된 데이터에서의 에너지의 차이를 기반으로 이루어집니다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에너지 차이를 정확하게 계산하려면 모델 분포의 </a:t>
            </a:r>
            <a:r>
              <a:rPr lang="ko-KR" altLang="en-US" dirty="0" err="1"/>
              <a:t>기대값을</a:t>
            </a:r>
            <a:r>
              <a:rPr lang="ko-KR" altLang="en-US" dirty="0"/>
              <a:t> 알아야 하지만</a:t>
            </a:r>
            <a:r>
              <a:rPr lang="en-US" altLang="ko-KR" dirty="0"/>
              <a:t>, </a:t>
            </a:r>
            <a:r>
              <a:rPr lang="en-US" altLang="ko-KR" dirty="0" err="1"/>
              <a:t>gibbs</a:t>
            </a:r>
            <a:r>
              <a:rPr lang="en-US" altLang="ko-KR" dirty="0"/>
              <a:t> sampling</a:t>
            </a:r>
            <a:r>
              <a:rPr lang="ko-KR" altLang="en-US" dirty="0"/>
              <a:t>을 하나씩 모두 계산하면 </a:t>
            </a:r>
            <a:r>
              <a:rPr lang="ko-KR" altLang="en-US" dirty="0" err="1"/>
              <a:t>계산량이</a:t>
            </a:r>
            <a:r>
              <a:rPr lang="ko-KR" altLang="en-US" dirty="0"/>
              <a:t> 너무 많아 시간이 오래 걸리게 됩니다</a:t>
            </a:r>
            <a:r>
              <a:rPr lang="en-US" altLang="ko-KR" dirty="0"/>
              <a:t>. </a:t>
            </a:r>
            <a:r>
              <a:rPr lang="ko-KR" altLang="en-US" dirty="0" err="1"/>
              <a:t>계산량을</a:t>
            </a:r>
            <a:r>
              <a:rPr lang="ko-KR" altLang="en-US" dirty="0"/>
              <a:t> 줄이기 위해 </a:t>
            </a:r>
            <a:r>
              <a:rPr lang="ko-KR" altLang="en-US" dirty="0" err="1"/>
              <a:t>샘플링된</a:t>
            </a:r>
            <a:r>
              <a:rPr lang="ko-KR" altLang="en-US" dirty="0"/>
              <a:t> 값으로 근사합니다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데이터 기반 </a:t>
            </a:r>
            <a:r>
              <a:rPr lang="ko-KR" altLang="en-US" dirty="0" err="1"/>
              <a:t>기대값은</a:t>
            </a:r>
            <a:r>
              <a:rPr lang="ko-KR" altLang="en-US" dirty="0"/>
              <a:t> </a:t>
            </a:r>
            <a:r>
              <a:rPr lang="en-US" altLang="ko-KR" dirty="0" err="1"/>
              <a:t>v_i</a:t>
            </a:r>
            <a:r>
              <a:rPr lang="ko-KR" altLang="en-US" dirty="0"/>
              <a:t>와 </a:t>
            </a:r>
            <a:r>
              <a:rPr lang="en-US" altLang="ko-KR" dirty="0" err="1"/>
              <a:t>h_j</a:t>
            </a:r>
            <a:r>
              <a:rPr lang="ko-KR" altLang="en-US" dirty="0"/>
              <a:t>을 사용하고</a:t>
            </a:r>
            <a:r>
              <a:rPr lang="en-US" altLang="ko-KR" dirty="0"/>
              <a:t>, </a:t>
            </a:r>
            <a:r>
              <a:rPr lang="ko-KR" altLang="en-US" dirty="0"/>
              <a:t>모델 생성 </a:t>
            </a:r>
            <a:r>
              <a:rPr lang="ko-KR" altLang="en-US" dirty="0" err="1"/>
              <a:t>기대값은</a:t>
            </a:r>
            <a:r>
              <a:rPr lang="ko-KR" altLang="en-US" dirty="0"/>
              <a:t> 재구성된 벡터 </a:t>
            </a:r>
            <a:r>
              <a:rPr lang="en-US" altLang="ko-KR" dirty="0"/>
              <a:t>v</a:t>
            </a:r>
            <a:r>
              <a:rPr lang="ko-KR" altLang="en-US" dirty="0"/>
              <a:t>와 </a:t>
            </a:r>
            <a:r>
              <a:rPr lang="en-US" altLang="ko-KR" dirty="0"/>
              <a:t>h</a:t>
            </a:r>
            <a:r>
              <a:rPr lang="ko-KR" altLang="en-US" dirty="0"/>
              <a:t>를 사용합니다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데이터 기반 </a:t>
            </a:r>
            <a:r>
              <a:rPr lang="ko-KR" altLang="en-US" dirty="0" err="1"/>
              <a:t>기대값이</a:t>
            </a:r>
            <a:r>
              <a:rPr lang="ko-KR" altLang="en-US" dirty="0"/>
              <a:t> 모델 생성 </a:t>
            </a:r>
            <a:r>
              <a:rPr lang="ko-KR" altLang="en-US" dirty="0" err="1"/>
              <a:t>기대값보다</a:t>
            </a:r>
            <a:r>
              <a:rPr lang="ko-KR" altLang="en-US" dirty="0"/>
              <a:t> 클 경우에는 가중치 변화량이 양수 값을 가지며</a:t>
            </a:r>
            <a:r>
              <a:rPr lang="en-US" altLang="ko-KR" dirty="0"/>
              <a:t>, </a:t>
            </a:r>
            <a:r>
              <a:rPr lang="ko-KR" altLang="en-US" dirty="0"/>
              <a:t>가중치를 증가시켜 해당 패턴을 강화합니다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반대로 데이터 기반 </a:t>
            </a:r>
            <a:r>
              <a:rPr lang="ko-KR" altLang="en-US" dirty="0" err="1"/>
              <a:t>기대값이</a:t>
            </a:r>
            <a:r>
              <a:rPr lang="ko-KR" altLang="en-US" dirty="0"/>
              <a:t> 모델 생성 </a:t>
            </a:r>
            <a:r>
              <a:rPr lang="ko-KR" altLang="en-US" dirty="0" err="1"/>
              <a:t>기대값보다</a:t>
            </a:r>
            <a:r>
              <a:rPr lang="ko-KR" altLang="en-US" dirty="0"/>
              <a:t> 작을 경우 가중치 변화량이 음수 값을 가지며 가중치를 감소시켜 중요도를 낮춥니다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이와같은</a:t>
            </a:r>
            <a:r>
              <a:rPr lang="ko-KR" altLang="en-US" dirty="0"/>
              <a:t> 과정을 반복하여 가중치를 조정하면서 네트워크는 점점 더 입력에 맞는 특징을 학습하게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804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논문의 주 주제인 </a:t>
            </a:r>
            <a:r>
              <a:rPr lang="en-US" altLang="ko-KR" dirty="0"/>
              <a:t>Pretraining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Pretraining </a:t>
            </a:r>
            <a:r>
              <a:rPr lang="ko-KR" altLang="en-US" dirty="0"/>
              <a:t>과정은 </a:t>
            </a:r>
            <a:r>
              <a:rPr lang="en-US" altLang="ko-KR" dirty="0"/>
              <a:t>RBM</a:t>
            </a:r>
            <a:r>
              <a:rPr lang="ko-KR" altLang="en-US" dirty="0"/>
              <a:t>을 활용하여 </a:t>
            </a:r>
            <a:r>
              <a:rPr lang="en-US" altLang="ko-KR" dirty="0"/>
              <a:t>deep autoencoder</a:t>
            </a:r>
            <a:r>
              <a:rPr lang="ko-KR" altLang="en-US" dirty="0"/>
              <a:t>에서 가장 중요한 초기 가중치를 설정하는 단계로 여러 개의 </a:t>
            </a:r>
            <a:r>
              <a:rPr lang="en-US" altLang="ko-KR" dirty="0"/>
              <a:t>RBM</a:t>
            </a:r>
            <a:r>
              <a:rPr lang="ko-KR" altLang="en-US" dirty="0"/>
              <a:t>을 위로 쌓아가면서 층별로 학습합니다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이전 </a:t>
            </a:r>
            <a:r>
              <a:rPr lang="en-US" altLang="ko-KR" dirty="0"/>
              <a:t>RBM</a:t>
            </a:r>
            <a:r>
              <a:rPr lang="ko-KR" altLang="en-US" dirty="0"/>
              <a:t>의 </a:t>
            </a:r>
            <a:r>
              <a:rPr lang="ko-KR" altLang="en-US" dirty="0" err="1"/>
              <a:t>은닉층</a:t>
            </a:r>
            <a:r>
              <a:rPr lang="ko-KR" altLang="en-US" dirty="0"/>
              <a:t> </a:t>
            </a:r>
            <a:r>
              <a:rPr lang="ko-KR" altLang="en-US" dirty="0" err="1"/>
              <a:t>출력값</a:t>
            </a:r>
            <a:r>
              <a:rPr lang="en-US" altLang="ko-KR" dirty="0"/>
              <a:t> </a:t>
            </a:r>
            <a:r>
              <a:rPr lang="ko-KR" altLang="en-US" dirty="0"/>
              <a:t>즉</a:t>
            </a:r>
            <a:r>
              <a:rPr lang="en-US" altLang="ko-KR" dirty="0"/>
              <a:t>, feature detectors layer</a:t>
            </a:r>
            <a:r>
              <a:rPr lang="ko-KR" altLang="en-US" dirty="0"/>
              <a:t>가 다음 </a:t>
            </a:r>
            <a:r>
              <a:rPr lang="en-US" altLang="ko-KR" dirty="0"/>
              <a:t>RBM</a:t>
            </a:r>
            <a:r>
              <a:rPr lang="ko-KR" altLang="en-US" dirty="0"/>
              <a:t>의 입력 데이터로 사용됩니다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RBM</a:t>
            </a:r>
            <a:r>
              <a:rPr lang="ko-KR" altLang="en-US" dirty="0"/>
              <a:t>을 한 </a:t>
            </a:r>
            <a:r>
              <a:rPr lang="ko-KR" altLang="en-US" dirty="0" err="1"/>
              <a:t>층씩</a:t>
            </a:r>
            <a:r>
              <a:rPr lang="ko-KR" altLang="en-US" dirty="0"/>
              <a:t> 학습하면서</a:t>
            </a:r>
            <a:r>
              <a:rPr lang="en-US" altLang="ko-KR" dirty="0"/>
              <a:t>, </a:t>
            </a:r>
            <a:r>
              <a:rPr lang="ko-KR" altLang="en-US" dirty="0"/>
              <a:t>각 층에서는 데이터의 점점 더 고차원적인 특징을 학습하게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r>
              <a:rPr lang="ko-KR" altLang="en-US" dirty="0"/>
              <a:t>이렇게 계층적 사전 학습을 하게 되면</a:t>
            </a:r>
            <a:r>
              <a:rPr lang="en-US" altLang="ko-KR" dirty="0"/>
              <a:t> </a:t>
            </a:r>
            <a:r>
              <a:rPr lang="ko-KR" altLang="en-US" dirty="0"/>
              <a:t>가중치 초기화가 잘 되기 때문에 </a:t>
            </a:r>
            <a:r>
              <a:rPr lang="en-US" altLang="ko-KR" dirty="0"/>
              <a:t>deep autoencoder</a:t>
            </a:r>
            <a:r>
              <a:rPr lang="ko-KR" altLang="en-US" dirty="0"/>
              <a:t>에서 가중치가 </a:t>
            </a:r>
            <a:r>
              <a:rPr lang="en-US" altLang="ko-KR" dirty="0"/>
              <a:t>solution</a:t>
            </a:r>
            <a:r>
              <a:rPr lang="ko-KR" altLang="en-US" dirty="0"/>
              <a:t>에 가깝지 않을 때 발생할 수 있는 기울기 소실 같은 문제를 완화할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15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사전 학습 과정이 끝난 후</a:t>
            </a:r>
            <a:r>
              <a:rPr lang="en-US" altLang="ko-KR" dirty="0"/>
              <a:t>, </a:t>
            </a:r>
            <a:r>
              <a:rPr lang="ko-KR" altLang="en-US" dirty="0"/>
              <a:t>이를 </a:t>
            </a:r>
            <a:r>
              <a:rPr lang="en-US" altLang="ko-KR" dirty="0"/>
              <a:t>autoencoder </a:t>
            </a:r>
            <a:r>
              <a:rPr lang="ko-KR" altLang="en-US" dirty="0"/>
              <a:t>형태로 변환합니다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RBM</a:t>
            </a:r>
            <a:r>
              <a:rPr lang="ko-KR" altLang="en-US" dirty="0"/>
              <a:t>을 통해 학습된 가중치를 이용하여 인코더 구성합니다</a:t>
            </a:r>
            <a:r>
              <a:rPr lang="en-US" altLang="ko-KR" dirty="0"/>
              <a:t>. </a:t>
            </a:r>
            <a:r>
              <a:rPr lang="ko-KR" altLang="en-US" dirty="0" err="1"/>
              <a:t>디코더는</a:t>
            </a:r>
            <a:r>
              <a:rPr lang="ko-KR" altLang="en-US" dirty="0"/>
              <a:t> 인코더와 동일한 가중치로 대칭의 구조로 구성합니다</a:t>
            </a:r>
            <a:r>
              <a:rPr lang="en-US" altLang="ko-KR" dirty="0"/>
              <a:t>. </a:t>
            </a:r>
            <a:r>
              <a:rPr lang="ko-KR" altLang="en-US" dirty="0"/>
              <a:t>형태는 옆에 보이는 그림과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현재 모델로도 특징을 효과적으로 추출할 수 있지만</a:t>
            </a:r>
            <a:r>
              <a:rPr lang="en-US" altLang="ko-KR" dirty="0"/>
              <a:t>, </a:t>
            </a:r>
            <a:r>
              <a:rPr lang="ko-KR" altLang="en-US" dirty="0"/>
              <a:t>최적화를 하기 위해 </a:t>
            </a:r>
            <a:r>
              <a:rPr lang="en-US" altLang="ko-KR" dirty="0"/>
              <a:t>fine-tuning</a:t>
            </a:r>
            <a:r>
              <a:rPr lang="ko-KR" altLang="en-US" dirty="0"/>
              <a:t>을 진행합니다</a:t>
            </a:r>
            <a:r>
              <a:rPr lang="en-US" altLang="ko-KR" dirty="0"/>
              <a:t>. Autoencoder</a:t>
            </a:r>
            <a:r>
              <a:rPr lang="ko-KR" altLang="en-US" dirty="0"/>
              <a:t> 전체 네트워크에 대해 역전파를 사용하여 가중치를 </a:t>
            </a:r>
            <a:r>
              <a:rPr lang="en-US" altLang="ko-KR" dirty="0"/>
              <a:t>fine-tuning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이때 각 노드들은 </a:t>
            </a:r>
            <a:r>
              <a:rPr lang="en-US" altLang="ko-KR" dirty="0"/>
              <a:t>RBM</a:t>
            </a:r>
            <a:r>
              <a:rPr lang="ko-KR" altLang="en-US" dirty="0"/>
              <a:t>에서 확률적 이진 노드를 사용하기 때문에 확률적 값을 갖는데</a:t>
            </a:r>
            <a:r>
              <a:rPr lang="en-US" altLang="ko-KR" dirty="0"/>
              <a:t>, </a:t>
            </a:r>
            <a:r>
              <a:rPr lang="ko-KR" altLang="en-US" dirty="0"/>
              <a:t>이 값은 미분이 불가능하기 때문에 역전파에서 사용이 어렵습니다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역전파를 하기 위해 확률적 노드를 미분이 연속적인 실수 값으로 바꿔주어야 합니다</a:t>
            </a:r>
            <a:r>
              <a:rPr lang="en-US" altLang="ko-KR" dirty="0"/>
              <a:t>. </a:t>
            </a:r>
            <a:r>
              <a:rPr lang="ko-KR" altLang="en-US" dirty="0"/>
              <a:t>따라서 </a:t>
            </a:r>
            <a:r>
              <a:rPr lang="ko-KR" altLang="en-US" dirty="0" err="1"/>
              <a:t>샘플링된</a:t>
            </a:r>
            <a:r>
              <a:rPr lang="ko-KR" altLang="en-US" dirty="0"/>
              <a:t> </a:t>
            </a:r>
            <a:r>
              <a:rPr lang="en-US" altLang="ko-KR" dirty="0"/>
              <a:t>0 </a:t>
            </a:r>
            <a:r>
              <a:rPr lang="ko-KR" altLang="en-US" dirty="0"/>
              <a:t>또는 </a:t>
            </a:r>
            <a:r>
              <a:rPr lang="en-US" altLang="ko-KR" dirty="0"/>
              <a:t>1</a:t>
            </a:r>
            <a:r>
              <a:rPr lang="ko-KR" altLang="en-US" dirty="0"/>
              <a:t>의 값을 사용하는 것이 아닌</a:t>
            </a:r>
            <a:r>
              <a:rPr lang="en-US" altLang="ko-KR" dirty="0"/>
              <a:t>, </a:t>
            </a:r>
            <a:r>
              <a:rPr lang="ko-KR" altLang="en-US" dirty="0" err="1"/>
              <a:t>시그모이드</a:t>
            </a:r>
            <a:r>
              <a:rPr lang="ko-KR" altLang="en-US" dirty="0"/>
              <a:t> 확률 자체를 사용하여 </a:t>
            </a:r>
            <a:r>
              <a:rPr lang="ko-KR" altLang="en-US" dirty="0" err="1"/>
              <a:t>역전파</a:t>
            </a:r>
            <a:r>
              <a:rPr lang="ko-KR" altLang="en-US" dirty="0"/>
              <a:t> 과정을 진행합니다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손실 함수는 원본 데이터와 복원된 데이터 사이의 차이를 최소화 하는 방식으로 사용합니다</a:t>
            </a:r>
            <a:r>
              <a:rPr lang="en-US" altLang="ko-KR" dirty="0"/>
              <a:t>. </a:t>
            </a:r>
            <a:r>
              <a:rPr lang="ko-KR" altLang="en-US" dirty="0"/>
              <a:t>이 목적에 맞게 가중치를 </a:t>
            </a:r>
            <a:r>
              <a:rPr lang="en-US" altLang="ko-KR" dirty="0"/>
              <a:t>fine-tuning</a:t>
            </a:r>
            <a:r>
              <a:rPr lang="ko-KR" altLang="en-US" dirty="0"/>
              <a:t>하여 최종 </a:t>
            </a:r>
            <a:r>
              <a:rPr lang="en-US" altLang="ko-KR" dirty="0"/>
              <a:t>autoencoder</a:t>
            </a:r>
            <a:r>
              <a:rPr lang="ko-KR" altLang="en-US" dirty="0"/>
              <a:t>를 완성합니다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578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다음과 같습니다</a:t>
            </a:r>
            <a:r>
              <a:rPr lang="en-US" altLang="ko-KR" dirty="0"/>
              <a:t>. </a:t>
            </a:r>
            <a:r>
              <a:rPr lang="ko-KR" altLang="en-US" dirty="0"/>
              <a:t>논문의 진행 순서대로 구성하였습니다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974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논문에 나온 실험을 한번 보겠습니다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사진 제일 위쪽에 보이는 데이터는 </a:t>
            </a:r>
            <a:r>
              <a:rPr lang="en-US" altLang="ko-KR" dirty="0"/>
              <a:t>2</a:t>
            </a:r>
            <a:r>
              <a:rPr lang="ko-KR" altLang="en-US" dirty="0"/>
              <a:t>차원에서 무작위로 선택한 </a:t>
            </a:r>
            <a:r>
              <a:rPr lang="en-US" altLang="ko-KR" dirty="0"/>
              <a:t>3</a:t>
            </a:r>
            <a:r>
              <a:rPr lang="ko-KR" altLang="en-US" dirty="0"/>
              <a:t>개의 지점에서 생성된 곡선의 이미지를 포함하는 합성 데이터입니다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Autoencoder</a:t>
            </a:r>
            <a:r>
              <a:rPr lang="ko-KR" altLang="en-US" dirty="0"/>
              <a:t>는 크기가 </a:t>
            </a:r>
            <a:r>
              <a:rPr lang="en-US" altLang="ko-KR" dirty="0"/>
              <a:t>784 – 400 – 200 – 100 – 50 – 25 – 6</a:t>
            </a:r>
            <a:r>
              <a:rPr lang="ko-KR" altLang="en-US" dirty="0"/>
              <a:t>인</a:t>
            </a:r>
            <a:r>
              <a:rPr lang="en-US" altLang="ko-KR" dirty="0"/>
              <a:t> </a:t>
            </a:r>
            <a:r>
              <a:rPr lang="ko-KR" altLang="en-US" dirty="0"/>
              <a:t>계층을 가진 인코더와 이와 대칭인 </a:t>
            </a:r>
            <a:r>
              <a:rPr lang="ko-KR" altLang="en-US" dirty="0" err="1"/>
              <a:t>디코더로</a:t>
            </a:r>
            <a:r>
              <a:rPr lang="ko-KR" altLang="en-US" dirty="0"/>
              <a:t> 구성되었습니다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Code </a:t>
            </a:r>
            <a:r>
              <a:rPr lang="ko-KR" altLang="en-US" dirty="0"/>
              <a:t>계층인 </a:t>
            </a:r>
            <a:r>
              <a:rPr lang="en-US" altLang="ko-KR" dirty="0"/>
              <a:t>6</a:t>
            </a:r>
            <a:r>
              <a:rPr lang="ko-KR" altLang="en-US" dirty="0"/>
              <a:t>개인 부분만 선형</a:t>
            </a:r>
            <a:r>
              <a:rPr lang="en-US" altLang="ko-KR" dirty="0"/>
              <a:t>, </a:t>
            </a:r>
            <a:r>
              <a:rPr lang="ko-KR" altLang="en-US" dirty="0" err="1"/>
              <a:t>실수값이고</a:t>
            </a:r>
            <a:r>
              <a:rPr lang="ko-KR" altLang="en-US" dirty="0"/>
              <a:t> 나머지는 </a:t>
            </a:r>
            <a:r>
              <a:rPr lang="en-US" altLang="ko-KR" dirty="0"/>
              <a:t>logistic</a:t>
            </a:r>
            <a:r>
              <a:rPr lang="ko-KR" altLang="en-US" dirty="0"/>
              <a:t>는 </a:t>
            </a:r>
            <a:r>
              <a:rPr lang="ko-KR" altLang="en-US" dirty="0" err="1"/>
              <a:t>확률값으로</a:t>
            </a:r>
            <a:r>
              <a:rPr lang="ko-KR" altLang="en-US" dirty="0"/>
              <a:t> 되어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그림은 원본을 재구성한 형태입니다</a:t>
            </a:r>
            <a:r>
              <a:rPr lang="en-US" altLang="ko-KR" dirty="0"/>
              <a:t>. </a:t>
            </a:r>
            <a:r>
              <a:rPr lang="ko-KR" altLang="en-US" dirty="0"/>
              <a:t>아래 세 줄은 </a:t>
            </a:r>
            <a:r>
              <a:rPr lang="en-US" altLang="ko-KR" dirty="0"/>
              <a:t>PCA</a:t>
            </a:r>
            <a:r>
              <a:rPr lang="ko-KR" altLang="en-US" dirty="0"/>
              <a:t>를 사용하였고 두번째는 </a:t>
            </a:r>
            <a:r>
              <a:rPr lang="en-US" altLang="ko-KR" dirty="0"/>
              <a:t>deep autoencoder</a:t>
            </a:r>
            <a:r>
              <a:rPr lang="ko-KR" altLang="en-US" dirty="0"/>
              <a:t>를 사용했습니다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Logistic PCA</a:t>
            </a:r>
            <a:r>
              <a:rPr lang="ko-KR" altLang="en-US" dirty="0"/>
              <a:t>는 이진 데이터를 다루를 때 사용하는 </a:t>
            </a:r>
            <a:r>
              <a:rPr lang="en-US" altLang="ko-KR" dirty="0"/>
              <a:t>PCA</a:t>
            </a:r>
            <a:r>
              <a:rPr lang="ko-KR" altLang="en-US" dirty="0"/>
              <a:t> 변형입니다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MSE</a:t>
            </a:r>
            <a:r>
              <a:rPr lang="ko-KR" altLang="en-US" dirty="0"/>
              <a:t>는 평균 제곱 오차 값으로 값이 낮으면 낮을수록 원본에 가깝다는 것을 의미하는데</a:t>
            </a:r>
            <a:r>
              <a:rPr lang="en-US" altLang="ko-KR" dirty="0"/>
              <a:t>, deep autoencoder</a:t>
            </a:r>
            <a:r>
              <a:rPr lang="ko-KR" altLang="en-US" dirty="0"/>
              <a:t>가 가장 낮은 것을 볼 수 있습니다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PCA</a:t>
            </a:r>
            <a:r>
              <a:rPr lang="ko-KR" altLang="en-US" dirty="0"/>
              <a:t>보다 훨씬 더 좋은 재구성을 보인다는 것을 알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991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두번째 데이터는 </a:t>
            </a:r>
            <a:r>
              <a:rPr lang="en-US" altLang="ko-KR" dirty="0"/>
              <a:t>MNIST </a:t>
            </a:r>
            <a:r>
              <a:rPr lang="ko-KR" altLang="en-US" dirty="0" err="1"/>
              <a:t>손글씨</a:t>
            </a:r>
            <a:r>
              <a:rPr lang="ko-KR" altLang="en-US" dirty="0"/>
              <a:t> 숫자 데이터입니다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Autoencoder</a:t>
            </a:r>
            <a:r>
              <a:rPr lang="ko-KR" altLang="en-US" dirty="0"/>
              <a:t>의 인코더와 </a:t>
            </a:r>
            <a:r>
              <a:rPr lang="ko-KR" altLang="en-US" dirty="0" err="1"/>
              <a:t>디코더는</a:t>
            </a:r>
            <a:r>
              <a:rPr lang="ko-KR" altLang="en-US" dirty="0"/>
              <a:t> 다음과 같이 구성했고</a:t>
            </a:r>
            <a:r>
              <a:rPr lang="en-US" altLang="ko-KR" dirty="0"/>
              <a:t>, </a:t>
            </a:r>
            <a:r>
              <a:rPr lang="ko-KR" altLang="en-US" dirty="0"/>
              <a:t>마찬가지로 </a:t>
            </a:r>
            <a:r>
              <a:rPr lang="en-US" altLang="ko-KR" dirty="0"/>
              <a:t>Code </a:t>
            </a:r>
            <a:r>
              <a:rPr lang="ko-KR" altLang="en-US" dirty="0"/>
              <a:t>계층인 </a:t>
            </a:r>
            <a:r>
              <a:rPr lang="en-US" altLang="ko-KR" dirty="0"/>
              <a:t>30</a:t>
            </a:r>
            <a:r>
              <a:rPr lang="ko-KR" altLang="en-US" dirty="0"/>
              <a:t>개인 부분만 선형</a:t>
            </a:r>
            <a:r>
              <a:rPr lang="en-US" altLang="ko-KR" dirty="0"/>
              <a:t>, </a:t>
            </a:r>
            <a:r>
              <a:rPr lang="ko-KR" altLang="en-US" dirty="0" err="1"/>
              <a:t>실수값이고</a:t>
            </a:r>
            <a:r>
              <a:rPr lang="ko-KR" altLang="en-US" dirty="0"/>
              <a:t> 나머지는 </a:t>
            </a:r>
            <a:r>
              <a:rPr lang="en-US" altLang="ko-KR" dirty="0"/>
              <a:t>logistic</a:t>
            </a:r>
            <a:r>
              <a:rPr lang="ko-KR" altLang="en-US" dirty="0"/>
              <a:t>는 </a:t>
            </a:r>
            <a:r>
              <a:rPr lang="ko-KR" altLang="en-US" dirty="0" err="1"/>
              <a:t>확률값으로</a:t>
            </a:r>
            <a:r>
              <a:rPr lang="ko-KR" altLang="en-US" dirty="0"/>
              <a:t> 되어 있습니다</a:t>
            </a:r>
            <a:r>
              <a:rPr lang="en-US" altLang="ko-KR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여기서도 마찬가지로 사전 학습 한 </a:t>
            </a:r>
            <a:r>
              <a:rPr lang="en-US" altLang="ko-KR" dirty="0"/>
              <a:t>autoencoder</a:t>
            </a:r>
            <a:r>
              <a:rPr lang="ko-KR" altLang="en-US" dirty="0"/>
              <a:t>의 결과가 </a:t>
            </a:r>
            <a:r>
              <a:rPr lang="en-US" altLang="ko-KR" dirty="0"/>
              <a:t>PCA</a:t>
            </a:r>
            <a:r>
              <a:rPr lang="ko-KR" altLang="en-US" dirty="0"/>
              <a:t>보다 훨씬 더 나은 재구성 데이터를 생성했습니다</a:t>
            </a:r>
            <a:r>
              <a:rPr lang="en-US" altLang="ko-KR" dirty="0"/>
              <a:t>.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704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MNIST </a:t>
            </a:r>
            <a:r>
              <a:rPr lang="ko-KR" altLang="en-US" dirty="0"/>
              <a:t>데이터를 각각 </a:t>
            </a:r>
            <a:r>
              <a:rPr lang="en-US" altLang="ko-KR" dirty="0"/>
              <a:t>PCA, autoencoder</a:t>
            </a:r>
            <a:r>
              <a:rPr lang="ko-KR" altLang="en-US" dirty="0"/>
              <a:t>를 가지고 </a:t>
            </a:r>
            <a:r>
              <a:rPr lang="en-US" altLang="ko-KR" dirty="0"/>
              <a:t>2</a:t>
            </a:r>
            <a:r>
              <a:rPr lang="ko-KR" altLang="en-US" dirty="0"/>
              <a:t>차원으로 차원 축소하여 이를 시각화한 형태입니다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그림 </a:t>
            </a:r>
            <a:r>
              <a:rPr lang="en-US" altLang="ko-KR" dirty="0"/>
              <a:t>A</a:t>
            </a:r>
            <a:r>
              <a:rPr lang="ko-KR" altLang="en-US" dirty="0"/>
              <a:t>는 데이터들이 모여 있어 구분하기 쉽지 않지만</a:t>
            </a:r>
            <a:r>
              <a:rPr lang="en-US" altLang="ko-KR" dirty="0"/>
              <a:t>, B</a:t>
            </a:r>
            <a:r>
              <a:rPr lang="ko-KR" altLang="en-US" dirty="0"/>
              <a:t>는 시각화가 잘 되어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여기서도 알 수 있듯이 사전 훈련을 거친 </a:t>
            </a:r>
            <a:r>
              <a:rPr lang="en-US" altLang="ko-KR" dirty="0"/>
              <a:t>autoencoder</a:t>
            </a:r>
            <a:r>
              <a:rPr lang="ko-KR" altLang="en-US" dirty="0"/>
              <a:t>가 </a:t>
            </a:r>
            <a:r>
              <a:rPr lang="en-US" altLang="ko-KR" dirty="0"/>
              <a:t>PCA</a:t>
            </a:r>
            <a:r>
              <a:rPr lang="ko-KR" altLang="en-US" dirty="0"/>
              <a:t>보다 훨씬 잘 작동한다는 것을 알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7077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ko-KR" altLang="en-US" dirty="0" err="1"/>
              <a:t>올리베티</a:t>
            </a:r>
            <a:r>
              <a:rPr lang="ko-KR" altLang="en-US" dirty="0"/>
              <a:t> 얼굴 데이터 세트입니다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인코더를 구성할 때 기존에 했던 것과는 달리 선형 입력 장치가 있는 </a:t>
            </a:r>
            <a:r>
              <a:rPr lang="en-US" altLang="ko-KR" dirty="0"/>
              <a:t>autoencoder</a:t>
            </a:r>
            <a:r>
              <a:rPr lang="ko-KR" altLang="en-US" dirty="0"/>
              <a:t>를 사용했습니다</a:t>
            </a:r>
            <a:r>
              <a:rPr lang="en-US" altLang="ko-KR" dirty="0"/>
              <a:t>. </a:t>
            </a:r>
            <a:r>
              <a:rPr lang="ko-KR" altLang="en-US" dirty="0"/>
              <a:t>기존에는 비선형 활성화 함수를 통해 입력 데이터를 </a:t>
            </a:r>
            <a:r>
              <a:rPr lang="en-US" altLang="ko-KR" dirty="0"/>
              <a:t>code</a:t>
            </a:r>
            <a:r>
              <a:rPr lang="ko-KR" altLang="en-US" dirty="0"/>
              <a:t>로 변환했으나</a:t>
            </a:r>
            <a:r>
              <a:rPr lang="en-US" altLang="ko-KR" dirty="0"/>
              <a:t>, </a:t>
            </a:r>
            <a:r>
              <a:rPr lang="ko-KR" altLang="en-US" dirty="0"/>
              <a:t>여기서는 선형 변환을 사용하여 입력 데이터를 </a:t>
            </a:r>
            <a:r>
              <a:rPr lang="en-US" altLang="ko-KR" dirty="0"/>
              <a:t>code</a:t>
            </a:r>
            <a:r>
              <a:rPr lang="ko-KR" altLang="en-US" dirty="0"/>
              <a:t>로 변환합니다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역시</a:t>
            </a:r>
            <a:r>
              <a:rPr lang="en-US" altLang="ko-KR" dirty="0"/>
              <a:t>, </a:t>
            </a:r>
            <a:r>
              <a:rPr lang="ko-KR" altLang="en-US" dirty="0"/>
              <a:t>선형 </a:t>
            </a:r>
            <a:r>
              <a:rPr lang="en-US" altLang="ko-KR" dirty="0"/>
              <a:t>autoencoder</a:t>
            </a:r>
            <a:r>
              <a:rPr lang="ko-KR" altLang="en-US" dirty="0"/>
              <a:t>를 사용하여도 </a:t>
            </a:r>
            <a:r>
              <a:rPr lang="en-US" altLang="ko-KR" dirty="0"/>
              <a:t>PCA</a:t>
            </a:r>
            <a:r>
              <a:rPr lang="ko-KR" altLang="en-US" dirty="0"/>
              <a:t>보다 성능이 뛰어난 것을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975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마지막은 이미지 데이터가 아닌</a:t>
            </a:r>
            <a:r>
              <a:rPr lang="en-US" altLang="ko-KR" dirty="0"/>
              <a:t>, documents</a:t>
            </a:r>
            <a:r>
              <a:rPr lang="ko-KR" altLang="en-US" dirty="0"/>
              <a:t>에 대해서 설명합니다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일반적으로 </a:t>
            </a:r>
            <a:r>
              <a:rPr lang="en-US" altLang="ko-KR" dirty="0"/>
              <a:t>documents</a:t>
            </a:r>
            <a:r>
              <a:rPr lang="ko-KR" altLang="en-US" dirty="0"/>
              <a:t>를 차원 축소할 때는 </a:t>
            </a:r>
            <a:r>
              <a:rPr lang="en-US" altLang="ko-KR" dirty="0"/>
              <a:t>LSA, </a:t>
            </a:r>
            <a:r>
              <a:rPr lang="ko-KR" altLang="en-US" dirty="0"/>
              <a:t>잠재 의미 분석을 많이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LSA</a:t>
            </a:r>
            <a:r>
              <a:rPr lang="ko-KR" altLang="en-US" dirty="0"/>
              <a:t>는 단어</a:t>
            </a:r>
            <a:r>
              <a:rPr lang="en-US" altLang="ko-KR" dirty="0"/>
              <a:t>-</a:t>
            </a:r>
            <a:r>
              <a:rPr lang="ko-KR" altLang="en-US" dirty="0"/>
              <a:t>문서 행렬을 </a:t>
            </a:r>
            <a:r>
              <a:rPr lang="ko-KR" altLang="en-US" dirty="0" err="1"/>
              <a:t>저차원</a:t>
            </a:r>
            <a:r>
              <a:rPr lang="ko-KR" altLang="en-US" dirty="0"/>
              <a:t> 공간으로 축소하여 잠재적인 의미를 발견하는 기법으로 </a:t>
            </a:r>
            <a:r>
              <a:rPr lang="en-US" altLang="ko-KR" dirty="0"/>
              <a:t>PCA</a:t>
            </a:r>
            <a:r>
              <a:rPr lang="ko-KR" altLang="en-US" dirty="0"/>
              <a:t>에 기반한 기법입니다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pPr marL="228600" indent="-228600">
              <a:buAutoNum type="arabicPeriod"/>
            </a:pPr>
            <a:r>
              <a:rPr lang="ko-KR" altLang="en-US" dirty="0"/>
              <a:t>단어</a:t>
            </a:r>
            <a:r>
              <a:rPr lang="en-US" altLang="ko-KR" dirty="0"/>
              <a:t>-</a:t>
            </a:r>
            <a:r>
              <a:rPr lang="ko-KR" altLang="en-US" dirty="0"/>
              <a:t>문서 행렬을 다음과 같이 생성하고</a:t>
            </a:r>
            <a:r>
              <a:rPr lang="en-US" altLang="ko-KR" dirty="0"/>
              <a:t> TF-IDF </a:t>
            </a:r>
            <a:r>
              <a:rPr lang="ko-KR" altLang="en-US" dirty="0"/>
              <a:t>변환을 통해 문서에서 중요한 단어를 파악하여 단어</a:t>
            </a:r>
            <a:r>
              <a:rPr lang="en-US" altLang="ko-KR" dirty="0"/>
              <a:t>-</a:t>
            </a:r>
            <a:r>
              <a:rPr lang="ko-KR" altLang="en-US" dirty="0"/>
              <a:t>문서 행렬을 </a:t>
            </a:r>
            <a:r>
              <a:rPr lang="ko-KR" altLang="en-US" dirty="0" err="1"/>
              <a:t>저차원</a:t>
            </a:r>
            <a:r>
              <a:rPr lang="ko-KR" altLang="en-US" dirty="0"/>
              <a:t> 벡터 공간으로 변환하는 과정을 거친 후 </a:t>
            </a:r>
            <a:r>
              <a:rPr lang="ko-KR" altLang="en-US" dirty="0" err="1"/>
              <a:t>저차원</a:t>
            </a:r>
            <a:r>
              <a:rPr lang="ko-KR" altLang="en-US" dirty="0"/>
              <a:t> 공간에서 유사한 벡터를 찾으면 의미적으로 비슷한 단어 혹은 문서를 찾을 수 있습니다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</a:p>
          <a:p>
            <a:endParaRPr lang="en-US" altLang="ko-KR" dirty="0"/>
          </a:p>
          <a:p>
            <a:r>
              <a:rPr lang="ko-KR" altLang="en-US" dirty="0"/>
              <a:t>먼저 단어</a:t>
            </a:r>
            <a:r>
              <a:rPr lang="en-US" altLang="ko-KR" dirty="0"/>
              <a:t>-</a:t>
            </a:r>
            <a:r>
              <a:rPr lang="ko-KR" altLang="en-US" dirty="0"/>
              <a:t>문서 행렬을 생성합니다</a:t>
            </a:r>
            <a:r>
              <a:rPr lang="en-US" altLang="ko-KR" dirty="0"/>
              <a:t>. </a:t>
            </a:r>
            <a:r>
              <a:rPr lang="ko-KR" altLang="en-US" dirty="0"/>
              <a:t>다음과 같이 네 문장이 주어지면 이를 문장과 단어의 빈도를 나타내는 행렬로 만듭니다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두번째로는 </a:t>
            </a:r>
            <a:r>
              <a:rPr lang="en-US" altLang="ko-KR" dirty="0"/>
              <a:t>TF-IDF </a:t>
            </a:r>
            <a:r>
              <a:rPr lang="ko-KR" altLang="en-US" dirty="0"/>
              <a:t>변환입니다</a:t>
            </a:r>
            <a:r>
              <a:rPr lang="en-US" altLang="ko-KR" dirty="0"/>
              <a:t>. TF-IDF</a:t>
            </a:r>
            <a:r>
              <a:rPr lang="ko-KR" altLang="en-US" dirty="0"/>
              <a:t>에서 </a:t>
            </a:r>
            <a:r>
              <a:rPr lang="en-US" altLang="ko-KR" dirty="0"/>
              <a:t>TF</a:t>
            </a:r>
            <a:r>
              <a:rPr lang="ko-KR" altLang="en-US" dirty="0"/>
              <a:t>는 단어 빈도를 뜻하며</a:t>
            </a:r>
            <a:r>
              <a:rPr lang="en-US" altLang="ko-KR" dirty="0"/>
              <a:t>, IDF</a:t>
            </a:r>
            <a:r>
              <a:rPr lang="ko-KR" altLang="en-US" dirty="0"/>
              <a:t>는 특정 단어가 전체 문서에서 얼마나 희귀한지 측정하는 역문서 빈도를 의미합니다</a:t>
            </a:r>
            <a:r>
              <a:rPr lang="en-US" altLang="ko-KR" dirty="0"/>
              <a:t>. </a:t>
            </a:r>
            <a:r>
              <a:rPr lang="ko-KR" altLang="en-US" dirty="0"/>
              <a:t>이 두가지를 결합하여 문서에서 중요한 단어를 파악하는 데 사용됩니다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다음은 </a:t>
            </a:r>
            <a:r>
              <a:rPr lang="ko-KR" altLang="en-US" dirty="0" err="1"/>
              <a:t>특이값</a:t>
            </a:r>
            <a:r>
              <a:rPr lang="ko-KR" altLang="en-US" dirty="0"/>
              <a:t> 분해로</a:t>
            </a:r>
            <a:r>
              <a:rPr lang="en-US" altLang="ko-KR" dirty="0"/>
              <a:t>, </a:t>
            </a:r>
            <a:r>
              <a:rPr lang="ko-KR" altLang="en-US" dirty="0"/>
              <a:t>단어</a:t>
            </a:r>
            <a:r>
              <a:rPr lang="en-US" altLang="ko-KR" dirty="0"/>
              <a:t>-</a:t>
            </a:r>
            <a:r>
              <a:rPr lang="ko-KR" altLang="en-US" dirty="0"/>
              <a:t>문서 행렬을 분해하여 </a:t>
            </a:r>
            <a:r>
              <a:rPr lang="ko-KR" altLang="en-US" dirty="0" err="1"/>
              <a:t>저차원</a:t>
            </a:r>
            <a:r>
              <a:rPr lang="ko-KR" altLang="en-US" dirty="0"/>
              <a:t> 벡터 공간으로 변환합니다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 </a:t>
            </a:r>
            <a:r>
              <a:rPr lang="ko-KR" altLang="en-US" dirty="0" err="1"/>
              <a:t>저차원</a:t>
            </a:r>
            <a:r>
              <a:rPr lang="ko-KR" altLang="en-US" dirty="0"/>
              <a:t> 공간에서 유사한 벡터를 찾으면 의미적으로 비슷한 단어 혹은 문서를 찾을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624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Autoencoder</a:t>
            </a:r>
            <a:r>
              <a:rPr lang="ko-KR" altLang="en-US" dirty="0"/>
              <a:t>는 </a:t>
            </a:r>
            <a:r>
              <a:rPr lang="en-US" altLang="ko-KR" dirty="0"/>
              <a:t>documents</a:t>
            </a:r>
            <a:r>
              <a:rPr lang="ko-KR" altLang="en-US" dirty="0"/>
              <a:t>에서 학습 될 때 빠른 검색을 허용하는 </a:t>
            </a:r>
            <a:r>
              <a:rPr lang="en-US" altLang="ko-KR" dirty="0"/>
              <a:t>code</a:t>
            </a:r>
            <a:r>
              <a:rPr lang="ko-KR" altLang="en-US" dirty="0"/>
              <a:t>를 생성합니다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뉴스 와이어 기사 각각을 </a:t>
            </a:r>
            <a:r>
              <a:rPr lang="en-US" altLang="ko-KR" dirty="0"/>
              <a:t>2000</a:t>
            </a:r>
            <a:r>
              <a:rPr lang="ko-KR" altLang="en-US" dirty="0"/>
              <a:t>개의 가장 흔한 단어의 </a:t>
            </a:r>
            <a:r>
              <a:rPr lang="ko-KR" altLang="en-US" dirty="0" err="1"/>
              <a:t>문서별</a:t>
            </a:r>
            <a:r>
              <a:rPr lang="ko-KR" altLang="en-US" dirty="0"/>
              <a:t> 확률 벡터로 표현하고</a:t>
            </a:r>
            <a:r>
              <a:rPr lang="en-US" altLang="ko-KR" dirty="0"/>
              <a:t>, </a:t>
            </a:r>
            <a:r>
              <a:rPr lang="ko-KR" altLang="en-US" dirty="0"/>
              <a:t>다음과 같은 구조의 </a:t>
            </a:r>
            <a:r>
              <a:rPr lang="en-US" altLang="ko-KR" dirty="0"/>
              <a:t>autoencoder</a:t>
            </a:r>
            <a:r>
              <a:rPr lang="ko-KR" altLang="en-US" dirty="0"/>
              <a:t>를 학습했습니다</a:t>
            </a:r>
            <a:r>
              <a:rPr lang="en-US" altLang="ko-KR" dirty="0"/>
              <a:t>. 10</a:t>
            </a:r>
            <a:r>
              <a:rPr lang="ko-KR" altLang="en-US" dirty="0"/>
              <a:t>개의 </a:t>
            </a:r>
            <a:r>
              <a:rPr lang="en-US" altLang="ko-KR" dirty="0"/>
              <a:t>code</a:t>
            </a:r>
            <a:r>
              <a:rPr lang="ko-KR" altLang="en-US" dirty="0"/>
              <a:t>는 선형이고 나머지는 </a:t>
            </a:r>
            <a:r>
              <a:rPr lang="en-US" altLang="ko-KR" dirty="0"/>
              <a:t>logistic </a:t>
            </a:r>
            <a:r>
              <a:rPr lang="ko-KR" altLang="en-US" dirty="0"/>
              <a:t>활성화 함수를 사용했습니다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각 기사는 학습 후 </a:t>
            </a:r>
            <a:r>
              <a:rPr lang="en-US" altLang="ko-KR" dirty="0"/>
              <a:t>autoencoder</a:t>
            </a:r>
            <a:r>
              <a:rPr lang="ko-KR" altLang="en-US" dirty="0"/>
              <a:t>의 </a:t>
            </a:r>
            <a:r>
              <a:rPr lang="en-US" altLang="ko-KR" dirty="0"/>
              <a:t>10</a:t>
            </a:r>
            <a:r>
              <a:rPr lang="ko-KR" altLang="en-US" dirty="0"/>
              <a:t>개의 코드로 압축되는데</a:t>
            </a:r>
            <a:r>
              <a:rPr lang="en-US" altLang="ko-KR" dirty="0"/>
              <a:t>, </a:t>
            </a:r>
            <a:r>
              <a:rPr lang="ko-KR" altLang="en-US" dirty="0"/>
              <a:t>이는 그 뉴스 기사의 중요한 특성을 나타내는 값입니다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 개의 뉴스 기사가 얼마나 </a:t>
            </a:r>
            <a:r>
              <a:rPr lang="ko-KR" altLang="en-US" dirty="0" err="1"/>
              <a:t>비슷한지</a:t>
            </a:r>
            <a:r>
              <a:rPr lang="ko-KR" altLang="en-US" dirty="0"/>
              <a:t> 비교하기 위해 두 코드 간의 유사도를 측정하는데</a:t>
            </a:r>
            <a:r>
              <a:rPr lang="en-US" altLang="ko-KR" dirty="0"/>
              <a:t>, </a:t>
            </a:r>
            <a:r>
              <a:rPr lang="ko-KR" altLang="en-US" dirty="0"/>
              <a:t>두 개의 코드 벡터 사이의 코사인 각도를 이용하여 비교할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이를 바탕으로 정확도를 측정하여 그래프로 나타내 보면 오른쪽 그림의 검은색 그래프와 같이 나타납니다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PCA</a:t>
            </a:r>
            <a:r>
              <a:rPr lang="ko-KR" altLang="en-US" dirty="0"/>
              <a:t>에 기반한 </a:t>
            </a:r>
            <a:r>
              <a:rPr lang="en-US" altLang="ko-KR" dirty="0"/>
              <a:t>LSA</a:t>
            </a:r>
            <a:r>
              <a:rPr lang="ko-KR" altLang="en-US" dirty="0"/>
              <a:t>를 사용한 것 보다 </a:t>
            </a:r>
            <a:r>
              <a:rPr lang="en-US" altLang="ko-KR" dirty="0"/>
              <a:t>autoencoder </a:t>
            </a:r>
            <a:r>
              <a:rPr lang="ko-KR" altLang="en-US" dirty="0"/>
              <a:t>의 정확도가 더 높게 나타난다는 것을 알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182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B</a:t>
            </a:r>
            <a:r>
              <a:rPr lang="ko-KR" altLang="en-US" dirty="0"/>
              <a:t>는 </a:t>
            </a:r>
            <a:r>
              <a:rPr lang="en-US" altLang="ko-KR" dirty="0"/>
              <a:t>LSA</a:t>
            </a:r>
            <a:r>
              <a:rPr lang="ko-KR" altLang="en-US" dirty="0"/>
              <a:t>에 의해 생성된 </a:t>
            </a:r>
            <a:r>
              <a:rPr lang="en-US" altLang="ko-KR" dirty="0"/>
              <a:t>2</a:t>
            </a:r>
            <a:r>
              <a:rPr lang="ko-KR" altLang="en-US" dirty="0"/>
              <a:t>차원 코드이고</a:t>
            </a:r>
            <a:r>
              <a:rPr lang="en-US" altLang="ko-KR" dirty="0"/>
              <a:t>, C</a:t>
            </a:r>
            <a:r>
              <a:rPr lang="ko-KR" altLang="en-US" dirty="0"/>
              <a:t>는 </a:t>
            </a:r>
            <a:r>
              <a:rPr lang="en-US" altLang="ko-KR" dirty="0"/>
              <a:t>autoencoder</a:t>
            </a:r>
            <a:r>
              <a:rPr lang="ko-KR" altLang="en-US" dirty="0"/>
              <a:t>에 의해 생성된 </a:t>
            </a:r>
            <a:r>
              <a:rPr lang="en-US" altLang="ko-KR" dirty="0"/>
              <a:t>2</a:t>
            </a:r>
            <a:r>
              <a:rPr lang="ko-KR" altLang="en-US" dirty="0"/>
              <a:t>차원 코드입니다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C</a:t>
            </a:r>
            <a:r>
              <a:rPr lang="ko-KR" altLang="en-US" dirty="0"/>
              <a:t>가</a:t>
            </a:r>
            <a:r>
              <a:rPr lang="en-US" altLang="ko-KR" dirty="0"/>
              <a:t> B</a:t>
            </a:r>
            <a:r>
              <a:rPr lang="ko-KR" altLang="en-US" dirty="0"/>
              <a:t>보다 데이터의 특성이 잘 표현되는 것을 알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170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본 연구에서는 신경망을 이용한 </a:t>
            </a:r>
            <a:r>
              <a:rPr lang="en-US" altLang="ko-KR" dirty="0"/>
              <a:t>autoencoder</a:t>
            </a:r>
            <a:r>
              <a:rPr lang="ko-KR" altLang="en-US" dirty="0"/>
              <a:t>가 비선형 차원 축소에서 뿐만 아니라 일부 선형 차원 축소에서도 좋은 성능을 내는 것을 확인했습니다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 RBM</a:t>
            </a:r>
            <a:r>
              <a:rPr lang="ko-KR" altLang="en-US" dirty="0"/>
              <a:t>을 활용한 </a:t>
            </a:r>
            <a:r>
              <a:rPr lang="en-US" altLang="ko-KR" dirty="0"/>
              <a:t>Pretraining</a:t>
            </a:r>
            <a:r>
              <a:rPr lang="ko-KR" altLang="en-US" dirty="0"/>
              <a:t>을 통해 초기 가중치를 좋은 </a:t>
            </a:r>
            <a:r>
              <a:rPr lang="en-US" altLang="ko-KR" dirty="0"/>
              <a:t>solution</a:t>
            </a:r>
            <a:r>
              <a:rPr lang="ko-KR" altLang="en-US" dirty="0"/>
              <a:t>에 가깝게 설정할 데 효과적이며</a:t>
            </a:r>
            <a:r>
              <a:rPr lang="en-US" altLang="ko-KR" dirty="0"/>
              <a:t>,  deep autoencoder</a:t>
            </a:r>
            <a:r>
              <a:rPr lang="ko-KR" altLang="en-US" dirty="0"/>
              <a:t>를 비선형 차원 감소에 높은 성능을 보이는 것을 실험을 통해 확인했습니다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이상입니다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98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E42360-EC29-75E9-4107-4A461F4E5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517759D-8240-C0A6-E7D3-F71520824C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6B8FF3D-2AD6-200B-1E27-116F131FF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고차원 데이터는 작은 중심층을 가진 다층 신경망을 훈련하여 고차원 입력 벡터를 </a:t>
            </a:r>
            <a:r>
              <a:rPr lang="ko-KR" altLang="en-US" dirty="0" err="1"/>
              <a:t>저차원</a:t>
            </a:r>
            <a:r>
              <a:rPr lang="ko-KR" altLang="en-US" dirty="0"/>
              <a:t> 코드로 변환할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Autoencoder</a:t>
            </a:r>
            <a:r>
              <a:rPr lang="ko-KR" altLang="en-US" dirty="0"/>
              <a:t>의 가중치는 </a:t>
            </a:r>
            <a:r>
              <a:rPr lang="ko-KR" altLang="en-US" dirty="0" err="1"/>
              <a:t>경사하강법에</a:t>
            </a:r>
            <a:r>
              <a:rPr lang="ko-KR" altLang="en-US" dirty="0"/>
              <a:t> 의해 </a:t>
            </a:r>
            <a:r>
              <a:rPr lang="en-US" altLang="ko-KR" dirty="0"/>
              <a:t>fine-tuning</a:t>
            </a:r>
            <a:r>
              <a:rPr lang="ko-KR" altLang="en-US" dirty="0"/>
              <a:t>되지만</a:t>
            </a:r>
            <a:r>
              <a:rPr lang="en-US" altLang="ko-KR" dirty="0"/>
              <a:t>, </a:t>
            </a:r>
            <a:r>
              <a:rPr lang="ko-KR" altLang="en-US" dirty="0"/>
              <a:t>초기 가중치가 좋은 경우에만 효과적입니다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논문에서는 데이터의 차원을 줄이는 도구로서 </a:t>
            </a:r>
            <a:r>
              <a:rPr lang="en-US" altLang="ko-KR" dirty="0"/>
              <a:t>PCA</a:t>
            </a:r>
            <a:r>
              <a:rPr lang="ko-KR" altLang="en-US" dirty="0"/>
              <a:t>보다 훨씬 더 잘 작동하는 </a:t>
            </a:r>
            <a:r>
              <a:rPr lang="ko-KR" altLang="en-US" dirty="0" err="1"/>
              <a:t>저차원</a:t>
            </a:r>
            <a:r>
              <a:rPr lang="ko-KR" altLang="en-US" dirty="0"/>
              <a:t> 코드를 </a:t>
            </a:r>
            <a:r>
              <a:rPr lang="en-US" altLang="ko-KR" dirty="0"/>
              <a:t>deep autoencoder </a:t>
            </a:r>
            <a:r>
              <a:rPr lang="ko-KR" altLang="en-US" dirty="0"/>
              <a:t>네트워크가 학습할 수 있도록 하는 초기 가중치를 효과적으로 설정하는 방법을 소개합니다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61ACA5-028D-842E-11D2-B997E8688C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943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차원 축소입니다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차원 축소는 고차원 데이터를 저차원으로 변환하는 과정으로 원본 데이터의 중요한 특성을 최대한 유지하면서 차원을 줄이는 기법입니다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대표적인 차원 축소 기법은 </a:t>
            </a:r>
            <a:r>
              <a:rPr lang="en-US" altLang="ko-KR" dirty="0"/>
              <a:t>PCA, autoencoder </a:t>
            </a:r>
            <a:r>
              <a:rPr lang="ko-KR" altLang="en-US" dirty="0"/>
              <a:t>등이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차원 축소를 하는 이유는 아래의 이유와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첫번째로 데이터의 차원이 커질수록 </a:t>
            </a:r>
            <a:r>
              <a:rPr lang="ko-KR" altLang="en-US" dirty="0" err="1"/>
              <a:t>연산량이</a:t>
            </a:r>
            <a:r>
              <a:rPr lang="ko-KR" altLang="en-US" dirty="0"/>
              <a:t> 급격히 증가합니다</a:t>
            </a:r>
            <a:r>
              <a:rPr lang="en-US" altLang="ko-KR" dirty="0"/>
              <a:t>. </a:t>
            </a:r>
            <a:r>
              <a:rPr lang="ko-KR" altLang="en-US" dirty="0"/>
              <a:t>데이터의 차원이 크면</a:t>
            </a:r>
            <a:r>
              <a:rPr lang="en-US" altLang="ko-KR" dirty="0"/>
              <a:t>, </a:t>
            </a:r>
            <a:r>
              <a:rPr lang="ko-KR" altLang="en-US" dirty="0"/>
              <a:t>가능한 특성들의 조합이 늘어나고</a:t>
            </a:r>
            <a:r>
              <a:rPr lang="en-US" altLang="ko-KR" dirty="0"/>
              <a:t>, </a:t>
            </a:r>
            <a:r>
              <a:rPr lang="ko-KR" altLang="en-US" dirty="0"/>
              <a:t>더 많은 매개변수와 연산을 처리해야 합니다</a:t>
            </a:r>
            <a:r>
              <a:rPr lang="en-US" altLang="ko-KR" dirty="0"/>
              <a:t>. </a:t>
            </a:r>
            <a:r>
              <a:rPr lang="ko-KR" altLang="en-US" dirty="0" err="1"/>
              <a:t>이같은</a:t>
            </a:r>
            <a:r>
              <a:rPr lang="ko-KR" altLang="en-US" dirty="0"/>
              <a:t> 현상은 학습 속도 저하로 연결됩니다</a:t>
            </a:r>
            <a:r>
              <a:rPr lang="en-US" altLang="ko-KR" dirty="0"/>
              <a:t>. </a:t>
            </a:r>
            <a:r>
              <a:rPr lang="ko-KR" altLang="en-US" dirty="0"/>
              <a:t>따라서 고차원의 데이터일 경우 차원을 축소합니다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두번째는 노이즈 제거 및 불필요한 특성 제거입니다</a:t>
            </a:r>
            <a:r>
              <a:rPr lang="en-US" altLang="ko-KR" dirty="0"/>
              <a:t>. </a:t>
            </a:r>
            <a:r>
              <a:rPr lang="ko-KR" altLang="en-US" dirty="0"/>
              <a:t>고차원 데이터에는 노이즈 혹은 중요하지 않은 정보를 담고 있는 특성이 있을 수 있습니다</a:t>
            </a:r>
            <a:r>
              <a:rPr lang="en-US" altLang="ko-KR" dirty="0"/>
              <a:t>. </a:t>
            </a:r>
            <a:r>
              <a:rPr lang="ko-KR" altLang="en-US" dirty="0"/>
              <a:t>이를 제거하는 것이 모델 학습에 더 효율적입니다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마지막으로는 </a:t>
            </a:r>
            <a:r>
              <a:rPr lang="ko-KR" altLang="en-US" dirty="0" err="1"/>
              <a:t>과적합</a:t>
            </a:r>
            <a:r>
              <a:rPr lang="ko-KR" altLang="en-US" dirty="0"/>
              <a:t> 방지 입니다</a:t>
            </a:r>
            <a:r>
              <a:rPr lang="en-US" altLang="ko-KR" dirty="0"/>
              <a:t>. </a:t>
            </a:r>
            <a:r>
              <a:rPr lang="ko-KR" altLang="en-US" dirty="0"/>
              <a:t>모델이 훈련 데이터에 너무 잘 맞춰져서 새로운 데이터에 대한 일반화 성능이 떨어지는 현상을 과적합이라고 하는데</a:t>
            </a:r>
            <a:r>
              <a:rPr lang="en-US" altLang="ko-KR" dirty="0"/>
              <a:t>, </a:t>
            </a:r>
            <a:r>
              <a:rPr lang="ko-KR" altLang="en-US" dirty="0"/>
              <a:t>차원 축소를 통해 과적합을 방지할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이와 같은 이유로 차원 축소 기법은 </a:t>
            </a:r>
            <a:r>
              <a:rPr lang="ko-KR" altLang="en-US" dirty="0" err="1"/>
              <a:t>머신러닝</a:t>
            </a:r>
            <a:r>
              <a:rPr lang="en-US" altLang="ko-KR" dirty="0"/>
              <a:t>, </a:t>
            </a:r>
            <a:r>
              <a:rPr lang="ko-KR" altLang="en-US" dirty="0" err="1"/>
              <a:t>딥러닝에서</a:t>
            </a:r>
            <a:r>
              <a:rPr lang="ko-KR" altLang="en-US" dirty="0"/>
              <a:t> 거의 필수적인 기법입니다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80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abstract</a:t>
            </a:r>
            <a:r>
              <a:rPr lang="ko-KR" altLang="en-US" dirty="0"/>
              <a:t>에서 나온 </a:t>
            </a:r>
            <a:r>
              <a:rPr lang="en-US" altLang="ko-KR" dirty="0"/>
              <a:t>PCA, </a:t>
            </a:r>
            <a:r>
              <a:rPr lang="ko-KR" altLang="en-US" dirty="0"/>
              <a:t>주성분 분석에 대해 알아보겠습니다</a:t>
            </a:r>
            <a:r>
              <a:rPr lang="en-US" altLang="ko-KR" dirty="0"/>
              <a:t>. </a:t>
            </a:r>
            <a:r>
              <a:rPr lang="ko-KR" altLang="en-US" dirty="0"/>
              <a:t>주성분 분석은 고차원 데이터의 분산을 최대한 보존하면서</a:t>
            </a:r>
            <a:r>
              <a:rPr lang="en-US" altLang="ko-KR" dirty="0"/>
              <a:t>, </a:t>
            </a:r>
            <a:r>
              <a:rPr lang="ko-KR" altLang="en-US" dirty="0"/>
              <a:t>데이터의 주요 패턴을 반영하는 새로운 축을 생성하여 차원을 축소하는 기법입니다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방금 차원 축소에 대해 설명했던 것과 같이 데이터 차원을 줄여 연산 효율성을 높이거나</a:t>
            </a:r>
            <a:r>
              <a:rPr lang="en-US" altLang="ko-KR" dirty="0"/>
              <a:t>, </a:t>
            </a:r>
            <a:r>
              <a:rPr lang="ko-KR" altLang="en-US" dirty="0"/>
              <a:t>데이터를 </a:t>
            </a:r>
            <a:r>
              <a:rPr lang="ko-KR" altLang="en-US" dirty="0" err="1"/>
              <a:t>시각화하여</a:t>
            </a:r>
            <a:r>
              <a:rPr lang="ko-KR" altLang="en-US" dirty="0"/>
              <a:t> 패턴을 쉽게 분석하기 위해 사용합니다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 그림은 </a:t>
            </a:r>
            <a:r>
              <a:rPr lang="en-US" altLang="ko-KR" dirty="0"/>
              <a:t>2</a:t>
            </a:r>
            <a:r>
              <a:rPr lang="ko-KR" altLang="en-US" dirty="0"/>
              <a:t>차원 데이터를 </a:t>
            </a:r>
            <a:r>
              <a:rPr lang="en-US" altLang="ko-KR" dirty="0"/>
              <a:t>1</a:t>
            </a:r>
            <a:r>
              <a:rPr lang="ko-KR" altLang="en-US" dirty="0"/>
              <a:t>차원 데이터로 변환하는 과정입니다</a:t>
            </a:r>
            <a:r>
              <a:rPr lang="en-US" altLang="ko-KR" dirty="0"/>
              <a:t>. </a:t>
            </a:r>
            <a:r>
              <a:rPr lang="ko-KR" altLang="en-US" dirty="0"/>
              <a:t>오른쪽 </a:t>
            </a:r>
            <a:r>
              <a:rPr lang="en-US" altLang="ko-KR" dirty="0"/>
              <a:t>Z1 </a:t>
            </a:r>
            <a:r>
              <a:rPr lang="ko-KR" altLang="en-US" dirty="0"/>
              <a:t>부분을 봤을 때 분산이 가장 큰 선은 가장 위 실선입니다</a:t>
            </a:r>
            <a:r>
              <a:rPr lang="en-US" altLang="ko-KR" dirty="0"/>
              <a:t>. </a:t>
            </a:r>
            <a:r>
              <a:rPr lang="ko-KR" altLang="en-US" dirty="0"/>
              <a:t>분산이 크면 데이터들 사이의 차이점이 </a:t>
            </a:r>
            <a:r>
              <a:rPr lang="ko-KR" altLang="en-US" dirty="0" err="1"/>
              <a:t>명확해지므로</a:t>
            </a:r>
            <a:r>
              <a:rPr lang="ko-KR" altLang="en-US" dirty="0"/>
              <a:t> 정보 손실이 가장 적습니다</a:t>
            </a:r>
            <a:r>
              <a:rPr lang="en-US" altLang="ko-KR" dirty="0"/>
              <a:t>. </a:t>
            </a:r>
            <a:r>
              <a:rPr lang="ko-KR" altLang="en-US" dirty="0"/>
              <a:t>따라서 제일 위의 실선 축을 선택하면 데이터들 사이의 차이점이 잘 반영되어 정보 손실을 최소화할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755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A74B8D-C39B-00C9-9FAD-CDC6BCC8A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EC1AFD9-8704-CFB2-CB34-92D79E8FDC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0BE6C24-0639-D8E4-D728-2FF3BCC550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</a:t>
            </a:r>
            <a:r>
              <a:rPr lang="en-US" altLang="ko-KR" dirty="0"/>
              <a:t>PCA</a:t>
            </a:r>
            <a:r>
              <a:rPr lang="ko-KR" altLang="en-US" dirty="0"/>
              <a:t>의 단점이 있습니다</a:t>
            </a:r>
            <a:r>
              <a:rPr lang="en-US" altLang="ko-KR" dirty="0"/>
              <a:t>. </a:t>
            </a:r>
          </a:p>
          <a:p>
            <a:r>
              <a:rPr lang="ko-KR" altLang="en-US" dirty="0"/>
              <a:t>첫번째는 </a:t>
            </a:r>
            <a:r>
              <a:rPr lang="en-US" altLang="ko-KR" dirty="0"/>
              <a:t>PCA</a:t>
            </a:r>
            <a:r>
              <a:rPr lang="ko-KR" altLang="en-US" dirty="0"/>
              <a:t>가 선형 변환에만 효율적입니다</a:t>
            </a:r>
            <a:r>
              <a:rPr lang="en-US" altLang="ko-KR" dirty="0"/>
              <a:t>. PCA</a:t>
            </a:r>
            <a:r>
              <a:rPr lang="ko-KR" altLang="en-US" dirty="0"/>
              <a:t>는 데이터를 선형적인 방식으로 변환하기 때문에</a:t>
            </a:r>
            <a:r>
              <a:rPr lang="en-US" altLang="ko-KR" dirty="0"/>
              <a:t>, </a:t>
            </a:r>
            <a:r>
              <a:rPr lang="ko-KR" altLang="en-US" dirty="0" err="1"/>
              <a:t>비선형적인</a:t>
            </a:r>
            <a:r>
              <a:rPr lang="ko-KR" altLang="en-US" dirty="0"/>
              <a:t> 관계를 가진 데이터에서는 효율적이지 않습니다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두번째는 복잡한 데이터 구조에서의 단점입니다</a:t>
            </a:r>
            <a:r>
              <a:rPr lang="en-US" altLang="ko-KR" dirty="0"/>
              <a:t>. PCA</a:t>
            </a:r>
            <a:r>
              <a:rPr lang="ko-KR" altLang="en-US" dirty="0"/>
              <a:t>는 데이터 간의 상관관계를 기반으로 주성분</a:t>
            </a:r>
            <a:r>
              <a:rPr lang="en-US" altLang="ko-KR" dirty="0"/>
              <a:t>, </a:t>
            </a:r>
            <a:r>
              <a:rPr lang="ko-KR" altLang="en-US" dirty="0"/>
              <a:t>축을 찾는데</a:t>
            </a:r>
            <a:r>
              <a:rPr lang="en-US" altLang="ko-KR" dirty="0"/>
              <a:t>, </a:t>
            </a:r>
            <a:r>
              <a:rPr lang="ko-KR" altLang="en-US" dirty="0"/>
              <a:t>데이터의 구조가 복잡한 경우에는 잘 처리하지 못하는 경우가 많습니다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세번째는 중요한 정보의 손실 시</a:t>
            </a:r>
            <a:r>
              <a:rPr lang="en-US" altLang="ko-KR" dirty="0"/>
              <a:t>, </a:t>
            </a:r>
            <a:r>
              <a:rPr lang="ko-KR" altLang="en-US" dirty="0"/>
              <a:t>복원이 어렵습니다</a:t>
            </a:r>
            <a:r>
              <a:rPr lang="en-US" altLang="ko-KR" dirty="0"/>
              <a:t>. </a:t>
            </a:r>
            <a:r>
              <a:rPr lang="ko-KR" altLang="en-US" dirty="0"/>
              <a:t>차원 축소할 때 변동이 적은 주성분들은 제거하게 되는데</a:t>
            </a:r>
            <a:r>
              <a:rPr lang="en-US" altLang="ko-KR" dirty="0"/>
              <a:t>, </a:t>
            </a:r>
            <a:r>
              <a:rPr lang="ko-KR" altLang="en-US" dirty="0"/>
              <a:t>이때 중요한 정보가 손실될 수 있습니다</a:t>
            </a:r>
            <a:r>
              <a:rPr lang="en-US" altLang="ko-KR" dirty="0"/>
              <a:t>. </a:t>
            </a:r>
            <a:r>
              <a:rPr lang="ko-KR" altLang="en-US" dirty="0"/>
              <a:t>특히 작은 분산을 가진 축에 분포되어 있는 경우 정보 복원이 어렵습니다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마지막으로는 고차원 데이터에서의 높은 </a:t>
            </a:r>
            <a:r>
              <a:rPr lang="ko-KR" altLang="en-US" dirty="0" err="1"/>
              <a:t>시간복잡도</a:t>
            </a:r>
            <a:r>
              <a:rPr lang="ko-KR" altLang="en-US" dirty="0"/>
              <a:t> 입니다</a:t>
            </a:r>
            <a:r>
              <a:rPr lang="en-US" altLang="ko-KR" dirty="0"/>
              <a:t>. PCA</a:t>
            </a:r>
            <a:r>
              <a:rPr lang="ko-KR" altLang="en-US" dirty="0"/>
              <a:t>는 고차원 데이터에 대해서 차원 수의 세제곱의 </a:t>
            </a:r>
            <a:r>
              <a:rPr lang="ko-KR" altLang="en-US" dirty="0" err="1"/>
              <a:t>시간복잡도를</a:t>
            </a:r>
            <a:r>
              <a:rPr lang="ko-KR" altLang="en-US" dirty="0"/>
              <a:t> 가집니다</a:t>
            </a:r>
            <a:r>
              <a:rPr lang="en-US" altLang="ko-KR" dirty="0"/>
              <a:t>. </a:t>
            </a:r>
            <a:r>
              <a:rPr lang="ko-KR" altLang="en-US" dirty="0"/>
              <a:t>데이터의 차원이 커지면 커질수록 </a:t>
            </a:r>
            <a:r>
              <a:rPr lang="ko-KR" altLang="en-US" dirty="0" err="1"/>
              <a:t>계산량이</a:t>
            </a:r>
            <a:r>
              <a:rPr lang="ko-KR" altLang="en-US" dirty="0"/>
              <a:t> 급격히 증가하게 되어 처리속도가 매우 느려지는 문제가 발생합니다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9914A85-B065-B0BF-5A4F-34EE897D9A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6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autoencoder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Autoencoder</a:t>
            </a:r>
            <a:r>
              <a:rPr lang="ko-KR" altLang="en-US" dirty="0"/>
              <a:t>도 마찬가지로 차원 축소 기법이며</a:t>
            </a:r>
            <a:r>
              <a:rPr lang="en-US" altLang="ko-KR" dirty="0"/>
              <a:t>, </a:t>
            </a:r>
            <a:r>
              <a:rPr lang="ko-KR" altLang="en-US" dirty="0"/>
              <a:t>입력 데이터를 낮은 차원의 표현으로 압축한 후 다시 원래 형태로 복원하는 신경망 구조입니다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기본적인 구조는 입력</a:t>
            </a:r>
            <a:r>
              <a:rPr lang="en-US" altLang="ko-KR" dirty="0"/>
              <a:t>, </a:t>
            </a:r>
            <a:r>
              <a:rPr lang="ko-KR" altLang="en-US" dirty="0"/>
              <a:t>인코더</a:t>
            </a:r>
            <a:r>
              <a:rPr lang="en-US" altLang="ko-KR" dirty="0"/>
              <a:t>, </a:t>
            </a:r>
            <a:r>
              <a:rPr lang="ko-KR" altLang="en-US" dirty="0"/>
              <a:t>잠재공간</a:t>
            </a:r>
            <a:r>
              <a:rPr lang="en-US" altLang="ko-KR" dirty="0"/>
              <a:t>(</a:t>
            </a:r>
            <a:r>
              <a:rPr lang="ko-KR" altLang="en-US" dirty="0"/>
              <a:t>코드라고 부릅니다</a:t>
            </a:r>
            <a:r>
              <a:rPr lang="en-US" altLang="ko-KR" dirty="0"/>
              <a:t>), </a:t>
            </a:r>
            <a:r>
              <a:rPr lang="ko-KR" altLang="en-US" dirty="0" err="1"/>
              <a:t>디코더</a:t>
            </a:r>
            <a:r>
              <a:rPr lang="en-US" altLang="ko-KR" dirty="0"/>
              <a:t>, </a:t>
            </a:r>
            <a:r>
              <a:rPr lang="ko-KR" altLang="en-US" dirty="0"/>
              <a:t>출력으로 이루어져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인코더에서는 데이터를 압축하고</a:t>
            </a:r>
            <a:r>
              <a:rPr lang="en-US" altLang="ko-KR" dirty="0"/>
              <a:t>, </a:t>
            </a:r>
            <a:r>
              <a:rPr lang="ko-KR" altLang="en-US" dirty="0" err="1"/>
              <a:t>디코더에서는</a:t>
            </a:r>
            <a:r>
              <a:rPr lang="ko-KR" altLang="en-US" dirty="0"/>
              <a:t> 압축된 코드를 원본 데이터와 비슷한 형태로 복원합니다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얕은 </a:t>
            </a:r>
            <a:r>
              <a:rPr lang="en-US" altLang="ko-KR" dirty="0"/>
              <a:t>autoencoder</a:t>
            </a:r>
            <a:r>
              <a:rPr lang="ko-KR" altLang="en-US" dirty="0"/>
              <a:t>는 인코더와 </a:t>
            </a:r>
            <a:r>
              <a:rPr lang="ko-KR" altLang="en-US" dirty="0" err="1"/>
              <a:t>디코더가</a:t>
            </a:r>
            <a:r>
              <a:rPr lang="ko-KR" altLang="en-US" dirty="0"/>
              <a:t> 단일 은닉층으로 구성되어 있으며</a:t>
            </a:r>
            <a:r>
              <a:rPr lang="en-US" altLang="ko-KR" dirty="0"/>
              <a:t>, </a:t>
            </a:r>
            <a:r>
              <a:rPr lang="ko-KR" altLang="en-US" dirty="0"/>
              <a:t>간단한 패턴 학습에 주로 사용됩니다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76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Deep autoencoder</a:t>
            </a:r>
            <a:r>
              <a:rPr lang="ko-KR" altLang="en-US" dirty="0"/>
              <a:t>는 인코더와 </a:t>
            </a:r>
            <a:r>
              <a:rPr lang="ko-KR" altLang="en-US" dirty="0" err="1"/>
              <a:t>디코더</a:t>
            </a:r>
            <a:r>
              <a:rPr lang="ko-KR" altLang="en-US" dirty="0"/>
              <a:t> 각각에 여러 개의 은닉층을 포함하는 구조로 되어 있습니다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ko-KR" altLang="en-US" dirty="0"/>
              <a:t>입력 데이터가 </a:t>
            </a:r>
            <a:r>
              <a:rPr lang="en-US" altLang="ko-KR" dirty="0"/>
              <a:t>784</a:t>
            </a:r>
            <a:r>
              <a:rPr lang="ko-KR" altLang="en-US" dirty="0"/>
              <a:t>차원인 </a:t>
            </a:r>
            <a:r>
              <a:rPr lang="en-US" altLang="ko-KR" dirty="0"/>
              <a:t>MNIST </a:t>
            </a:r>
            <a:r>
              <a:rPr lang="ko-KR" altLang="en-US" dirty="0"/>
              <a:t>데이터라고 한다면</a:t>
            </a:r>
            <a:r>
              <a:rPr lang="en-US" altLang="ko-KR" dirty="0"/>
              <a:t>, 784 -&gt; 512 -&gt; 256 -&gt; 128 -&gt; 32</a:t>
            </a:r>
            <a:r>
              <a:rPr lang="ko-KR" altLang="en-US" dirty="0"/>
              <a:t>차원 순으로 점진적으로 압축됩니다</a:t>
            </a:r>
            <a:r>
              <a:rPr lang="en-US" altLang="ko-KR" dirty="0"/>
              <a:t>. </a:t>
            </a:r>
            <a:r>
              <a:rPr lang="ko-KR" altLang="en-US" dirty="0"/>
              <a:t>복원할 때는 역순으로 이루어집니다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단일 은닉층을 가지는 얕은 </a:t>
            </a:r>
            <a:r>
              <a:rPr lang="en-US" altLang="ko-KR" dirty="0"/>
              <a:t>autoencoder</a:t>
            </a:r>
            <a:r>
              <a:rPr lang="ko-KR" altLang="en-US" dirty="0"/>
              <a:t>보다는 강력한 표현력을 학습할 수 있습니다</a:t>
            </a:r>
            <a:r>
              <a:rPr lang="en-US" altLang="ko-KR" dirty="0"/>
              <a:t>. </a:t>
            </a:r>
            <a:r>
              <a:rPr lang="ko-KR" altLang="en-US" dirty="0"/>
              <a:t>여기서 표현력은 신경망이 데이터의 패턴과 관계를 얼마나 잘 학습할 수 있고 표현할 수 있는지를 나타내는 개념입니다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Deep</a:t>
            </a:r>
            <a:r>
              <a:rPr lang="ko-KR" altLang="en-US" dirty="0"/>
              <a:t> </a:t>
            </a:r>
            <a:r>
              <a:rPr lang="en-US" altLang="ko-KR" dirty="0"/>
              <a:t>autoencoder</a:t>
            </a:r>
            <a:r>
              <a:rPr lang="ko-KR" altLang="en-US" dirty="0"/>
              <a:t>는 초기 가중치를 찾는 것이 매우 중요합니다</a:t>
            </a:r>
            <a:r>
              <a:rPr lang="en-US" altLang="ko-KR" dirty="0"/>
              <a:t>. </a:t>
            </a:r>
            <a:r>
              <a:rPr lang="ko-KR" altLang="en-US" dirty="0"/>
              <a:t>초기 가중치가 정답에 가까울 경우 경사 하강법이 잘 작동하지만 그렇지 않을 경우 다음과 같은 문제가 발생할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7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 초기 가중치가 </a:t>
            </a:r>
            <a:r>
              <a:rPr lang="en-US" altLang="ko-KR" dirty="0"/>
              <a:t>solution</a:t>
            </a:r>
            <a:r>
              <a:rPr lang="ko-KR" altLang="en-US" dirty="0"/>
              <a:t> 값보다 클 경우입니다</a:t>
            </a:r>
            <a:r>
              <a:rPr lang="en-US" altLang="ko-KR" dirty="0"/>
              <a:t>. </a:t>
            </a:r>
          </a:p>
          <a:p>
            <a:endParaRPr lang="en-US" altLang="ko-KR" dirty="0"/>
          </a:p>
          <a:p>
            <a:r>
              <a:rPr lang="en-US" altLang="ko-KR" dirty="0"/>
              <a:t>Autoencoder</a:t>
            </a:r>
            <a:r>
              <a:rPr lang="ko-KR" altLang="en-US" dirty="0"/>
              <a:t>는 초기 가중치가 크면 일반적으로 </a:t>
            </a:r>
            <a:r>
              <a:rPr lang="ko-KR" altLang="en-US" dirty="0" err="1"/>
              <a:t>국소값을</a:t>
            </a:r>
            <a:r>
              <a:rPr lang="ko-KR" altLang="en-US" dirty="0"/>
              <a:t> 잘 찾지 못합니다</a:t>
            </a:r>
            <a:r>
              <a:rPr lang="en-US" altLang="ko-KR" dirty="0"/>
              <a:t>. </a:t>
            </a:r>
            <a:r>
              <a:rPr lang="ko-KR" altLang="en-US" dirty="0"/>
              <a:t>가중치가 크면 손실 함수의 기울기도 커지면서 한 번의 업데이트가 과격하게 이루어집니다</a:t>
            </a:r>
            <a:r>
              <a:rPr lang="en-US" altLang="ko-KR" dirty="0"/>
              <a:t>. </a:t>
            </a:r>
            <a:r>
              <a:rPr lang="ko-KR" altLang="en-US" dirty="0"/>
              <a:t>최적점을 지나쳐 버리는 현상인 오버슈팅 현상이 발생할 가능성이 커지기 때문에 국소점을 잘 찾지 못합니다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또</a:t>
            </a:r>
            <a:r>
              <a:rPr lang="en-US" altLang="ko-KR" dirty="0"/>
              <a:t>, </a:t>
            </a:r>
            <a:r>
              <a:rPr lang="ko-KR" altLang="en-US" dirty="0"/>
              <a:t>가중치가 크면 </a:t>
            </a:r>
            <a:r>
              <a:rPr lang="ko-KR" altLang="en-US" dirty="0" err="1"/>
              <a:t>역전파</a:t>
            </a:r>
            <a:r>
              <a:rPr lang="ko-KR" altLang="en-US" dirty="0"/>
              <a:t> 시</a:t>
            </a:r>
            <a:r>
              <a:rPr lang="en-US" altLang="ko-KR" dirty="0"/>
              <a:t>, </a:t>
            </a:r>
            <a:r>
              <a:rPr lang="ko-KR" altLang="en-US" dirty="0"/>
              <a:t>연쇄적으로 큰 값이 곱해지면서 기울기가 폭발적으로 커질 수 있습니다</a:t>
            </a:r>
            <a:r>
              <a:rPr lang="en-US" altLang="ko-KR" dirty="0"/>
              <a:t>. </a:t>
            </a:r>
            <a:r>
              <a:rPr lang="ko-KR" altLang="en-US" dirty="0"/>
              <a:t>이를 </a:t>
            </a:r>
            <a:r>
              <a:rPr lang="en-US" altLang="ko-KR" dirty="0"/>
              <a:t>exploding gradient</a:t>
            </a:r>
            <a:r>
              <a:rPr lang="ko-KR" altLang="en-US" dirty="0"/>
              <a:t>라고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가중치가 크면 네트워크의 출력이 극단적인 값으로 치우칠 가능성이 높아지고</a:t>
            </a:r>
            <a:r>
              <a:rPr lang="en-US" altLang="ko-KR" dirty="0"/>
              <a:t>, </a:t>
            </a:r>
            <a:r>
              <a:rPr lang="ko-KR" altLang="en-US" dirty="0"/>
              <a:t>네트워크가 손실 함수의 곡률이 거의 </a:t>
            </a:r>
            <a:r>
              <a:rPr lang="en-US" altLang="ko-KR" dirty="0"/>
              <a:t>0</a:t>
            </a:r>
            <a:r>
              <a:rPr lang="ko-KR" altLang="en-US" dirty="0"/>
              <a:t>에 가까운 지역</a:t>
            </a:r>
            <a:r>
              <a:rPr lang="en-US" altLang="ko-KR" dirty="0"/>
              <a:t>, saddle point</a:t>
            </a:r>
            <a:r>
              <a:rPr lang="ko-KR" altLang="en-US" dirty="0"/>
              <a:t>로 이동할 수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Saddle point</a:t>
            </a:r>
            <a:r>
              <a:rPr lang="ko-KR" altLang="en-US" dirty="0"/>
              <a:t>는 손실함수에서 기울기가 </a:t>
            </a:r>
            <a:r>
              <a:rPr lang="en-US" altLang="ko-KR" dirty="0"/>
              <a:t>0</a:t>
            </a:r>
            <a:r>
              <a:rPr lang="ko-KR" altLang="en-US" dirty="0"/>
              <a:t>이지만 </a:t>
            </a:r>
            <a:r>
              <a:rPr lang="ko-KR" altLang="en-US" dirty="0" err="1"/>
              <a:t>극값이</a:t>
            </a:r>
            <a:r>
              <a:rPr lang="ko-KR" altLang="en-US" dirty="0"/>
              <a:t> 아닌 지점을 말합니다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Saddle point</a:t>
            </a:r>
            <a:r>
              <a:rPr lang="ko-KR" altLang="en-US" dirty="0"/>
              <a:t>에 갇히면 더 이상 학습이 진행되지 않을 가능성이 높아집니다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46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056" y="2551176"/>
            <a:ext cx="9922447" cy="914400"/>
          </a:xfrm>
        </p:spPr>
        <p:txBody>
          <a:bodyPr/>
          <a:lstStyle>
            <a:lvl1pPr>
              <a:defRPr sz="5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07D0E1-EAED-8E08-24BA-8F930364BA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056" y="3575304"/>
            <a:ext cx="9921943" cy="862012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1C93DC-3804-5A9E-FD3D-DF7BFB2F73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8056" y="411733"/>
            <a:ext cx="2057400" cy="667878"/>
          </a:xfrm>
          <a:prstGeom prst="rect">
            <a:avLst/>
          </a:prstGeom>
        </p:spPr>
      </p:pic>
      <p:pic>
        <p:nvPicPr>
          <p:cNvPr id="7" name="그림 6" descr="텍스트, 명함, 스크린샷, 폰트이(가) 표시된 사진&#10;&#10;자동 생성된 설명">
            <a:extLst>
              <a:ext uri="{FF2B5EF4-FFF2-40B4-BE49-F238E27FC236}">
                <a16:creationId xmlns:a16="http://schemas.microsoft.com/office/drawing/2014/main" id="{0D33A431-AD70-EC0C-9BBC-3FED312768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8259" t="29237" r="25475" b="58233"/>
          <a:stretch/>
        </p:blipFill>
        <p:spPr>
          <a:xfrm>
            <a:off x="10007723" y="5915974"/>
            <a:ext cx="1796559" cy="486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4500" y="6427391"/>
            <a:ext cx="3276600" cy="141686"/>
          </a:xfrm>
          <a:prstGeom prst="rect">
            <a:avLst/>
          </a:prstGeom>
        </p:spPr>
        <p:txBody>
          <a:bodyPr/>
          <a:lstStyle/>
          <a:p>
            <a:fld id="{8BEEBAAA-29B5-4AF5-BC5F-7E580C29002D}" type="datetimeFigureOut">
              <a:rPr lang="en-US" smtClean="0"/>
              <a:pPr/>
              <a:t>2/4/2025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11210543" cy="4601748"/>
          </a:xfrm>
        </p:spPr>
        <p:txBody>
          <a:bodyPr/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4pPr>
            <a:lvl5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6811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2955" y="5768339"/>
            <a:ext cx="3276600" cy="141686"/>
          </a:xfrm>
          <a:prstGeom prst="rect">
            <a:avLst/>
          </a:prstGeom>
        </p:spPr>
        <p:txBody>
          <a:bodyPr/>
          <a:lstStyle/>
          <a:p>
            <a:fld id="{8BEEBAAA-29B5-4AF5-BC5F-7E580C29002D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4pPr>
            <a:lvl5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904E943F-C687-D3B3-4E36-65D69E3E2F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98690" y="1463040"/>
            <a:ext cx="5330952" cy="4601748"/>
          </a:xfrm>
        </p:spPr>
        <p:txBody>
          <a:bodyPr/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4pPr>
            <a:lvl5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2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2955" y="5768339"/>
            <a:ext cx="3276600" cy="141686"/>
          </a:xfrm>
          <a:prstGeom prst="rect">
            <a:avLst/>
          </a:prstGeom>
        </p:spPr>
        <p:txBody>
          <a:bodyPr/>
          <a:lstStyle/>
          <a:p>
            <a:fld id="{8BEEBAAA-29B5-4AF5-BC5F-7E580C29002D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5330952" cy="4601748"/>
          </a:xfrm>
        </p:spPr>
        <p:txBody>
          <a:bodyPr/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1pPr>
            <a:lvl2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2pPr>
            <a:lvl3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3pPr>
            <a:lvl4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4pPr>
            <a:lvl5pPr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70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52955" y="5768339"/>
            <a:ext cx="3276600" cy="141686"/>
          </a:xfrm>
          <a:prstGeom prst="rect">
            <a:avLst/>
          </a:prstGeom>
        </p:spPr>
        <p:txBody>
          <a:bodyPr/>
          <a:lstStyle/>
          <a:p>
            <a:fld id="{8BEEBAAA-29B5-4AF5-BC5F-7E580C29002D}" type="datetimeFigureOut">
              <a:rPr lang="en-US" smtClean="0"/>
              <a:pPr/>
              <a:t>2/4/2025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48200" y="6427391"/>
            <a:ext cx="2895600" cy="14168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3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4500" y="430609"/>
            <a:ext cx="11210544" cy="55778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056" y="1447800"/>
            <a:ext cx="11210543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3042" y="6427391"/>
            <a:ext cx="3276600" cy="1416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8F39A1B-8AD1-2C34-AB40-00704468E828}"/>
              </a:ext>
            </a:extLst>
          </p:cNvPr>
          <p:cNvCxnSpPr>
            <a:cxnSpLocks/>
          </p:cNvCxnSpPr>
          <p:nvPr userDrawn="1"/>
        </p:nvCxnSpPr>
        <p:spPr>
          <a:xfrm>
            <a:off x="533400" y="1104900"/>
            <a:ext cx="11119104" cy="0"/>
          </a:xfrm>
          <a:prstGeom prst="line">
            <a:avLst/>
          </a:prstGeom>
          <a:ln w="25400">
            <a:solidFill>
              <a:srgbClr val="C40D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2">
              <a:lumMod val="2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30000"/>
        </a:lnSpc>
        <a:spcBef>
          <a:spcPts val="0"/>
        </a:spcBef>
        <a:spcAft>
          <a:spcPts val="800"/>
        </a:spcAft>
        <a:buFontTx/>
        <a:buNone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3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3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lang="en-US" sz="1600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3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30000"/>
        </a:lnSpc>
        <a:spcBef>
          <a:spcPts val="0"/>
        </a:spcBef>
        <a:spcAft>
          <a:spcPts val="8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84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7320" userDrawn="1">
          <p15:clr>
            <a:srgbClr val="F26B43"/>
          </p15:clr>
        </p15:guide>
        <p15:guide id="4" orient="horz" pos="912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696" userDrawn="1">
          <p15:clr>
            <a:srgbClr val="F26B43"/>
          </p15:clr>
        </p15:guide>
        <p15:guide id="7" pos="3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66E636-D1D5-3AAC-5CD5-A2F5C585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1854740"/>
            <a:ext cx="9922447" cy="1610836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Reducing the Dimensionality of Data with Neural Networks </a:t>
            </a:r>
            <a:r>
              <a:rPr lang="ko-KR" altLang="en-US" dirty="0"/>
              <a:t>논문 리뷰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831F0C-52BB-6204-5BF6-C4DDD2394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sz="2400" dirty="0">
                <a:solidFill>
                  <a:schemeClr val="accent2"/>
                </a:solidFill>
              </a:rPr>
              <a:t>세종대학교 지능기전공학부 스마트기기 </a:t>
            </a:r>
            <a:r>
              <a:rPr lang="ko-KR" altLang="en-US" dirty="0"/>
              <a:t>박지호</a:t>
            </a:r>
            <a:endParaRPr lang="en-US" sz="2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875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004D0-770E-ED84-4198-DEE4042EF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초기 가중치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8D4D2B-D264-14ED-302D-5A9A1B0D4D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345052"/>
            <a:ext cx="9331698" cy="438715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b="1" dirty="0"/>
              <a:t>초기 가중치가 작을 경우</a:t>
            </a:r>
            <a:endParaRPr lang="en-US" altLang="ko-KR" sz="2000" b="1" dirty="0"/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초기 </a:t>
            </a:r>
            <a:r>
              <a:rPr lang="en-US" altLang="ko-KR" sz="2000" dirty="0">
                <a:latin typeface="+mn-ea"/>
              </a:rPr>
              <a:t>layer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>
                <a:latin typeface="+mn-ea"/>
              </a:rPr>
              <a:t>gradient</a:t>
            </a:r>
            <a:r>
              <a:rPr lang="ko-KR" altLang="en-US" sz="2000" dirty="0">
                <a:latin typeface="+mn-ea"/>
              </a:rPr>
              <a:t>가 작아서 </a:t>
            </a:r>
            <a:r>
              <a:rPr lang="en-US" altLang="ko-KR" sz="2000" dirty="0">
                <a:latin typeface="+mn-ea"/>
              </a:rPr>
              <a:t>hidden layer</a:t>
            </a:r>
            <a:r>
              <a:rPr lang="ko-KR" altLang="en-US" sz="2000" dirty="0">
                <a:latin typeface="+mn-ea"/>
              </a:rPr>
              <a:t>가 있는 </a:t>
            </a:r>
            <a:r>
              <a:rPr lang="en-US" altLang="ko-KR" sz="2000" dirty="0">
                <a:latin typeface="+mn-ea"/>
              </a:rPr>
              <a:t>deep autoencoder </a:t>
            </a:r>
            <a:r>
              <a:rPr lang="ko-KR" altLang="en-US" sz="2000" dirty="0">
                <a:latin typeface="+mn-ea"/>
              </a:rPr>
              <a:t>학습 불가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신경망에서 각 층을 거칠 때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신호가 점점 작아지는 문제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Backpropagation</a:t>
            </a:r>
            <a:r>
              <a:rPr lang="ko-KR" altLang="en-US" sz="2000" dirty="0">
                <a:latin typeface="+mn-ea"/>
              </a:rPr>
              <a:t>에서 </a:t>
            </a:r>
            <a:r>
              <a:rPr lang="en-US" altLang="ko-KR" sz="2000" dirty="0">
                <a:latin typeface="+mn-ea"/>
              </a:rPr>
              <a:t>gradient</a:t>
            </a:r>
            <a:r>
              <a:rPr lang="ko-KR" altLang="en-US" sz="2000" dirty="0">
                <a:latin typeface="+mn-ea"/>
              </a:rPr>
              <a:t>가 점점 작아지는 문제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r>
              <a:rPr lang="en-US" altLang="ko-KR" sz="2000" dirty="0">
                <a:latin typeface="+mn-ea"/>
              </a:rPr>
              <a:t>      (Vanishing Gradient)</a:t>
            </a:r>
          </a:p>
          <a:p>
            <a:pPr lvl="1" indent="0">
              <a:buNone/>
            </a:pP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>
                <a:latin typeface="+mn-ea"/>
              </a:rPr>
              <a:t>깊은 신경망이 잘 작동하지 않고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가중치 업데이트가 효과적으로 이루어지지 않음</a:t>
            </a:r>
            <a:endParaRPr lang="en-US" altLang="ko-KR" sz="2000" dirty="0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EFE3F6-547E-4039-8798-4085537EC295}"/>
              </a:ext>
            </a:extLst>
          </p:cNvPr>
          <p:cNvSpPr txBox="1"/>
          <p:nvPr/>
        </p:nvSpPr>
        <p:spPr>
          <a:xfrm>
            <a:off x="747252" y="5547540"/>
            <a:ext cx="7948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-&gt; RBM</a:t>
            </a:r>
            <a:r>
              <a:rPr lang="ko-KR" altLang="en-US" sz="2400" b="1" dirty="0"/>
              <a:t>을 활용한 </a:t>
            </a:r>
            <a:r>
              <a:rPr lang="en-US" altLang="ko-KR" sz="2400" b="1" dirty="0"/>
              <a:t>Pretraining</a:t>
            </a:r>
            <a:r>
              <a:rPr lang="ko-KR" altLang="en-US" sz="2400" b="1" dirty="0"/>
              <a:t> 기법을 통해 초기 가중치 설정 </a:t>
            </a:r>
          </a:p>
        </p:txBody>
      </p:sp>
    </p:spTree>
    <p:extLst>
      <p:ext uri="{BB962C8B-B14F-4D97-AF65-F5344CB8AC3E}">
        <p14:creationId xmlns:p14="http://schemas.microsoft.com/office/powerpoint/2010/main" val="2709497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A503B2-94A8-7AE1-4F1D-AB55A6DAC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DE1C03AC-55AB-4461-9559-E1CDC0A86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9772" y="1952303"/>
            <a:ext cx="6555016" cy="4096885"/>
          </a:xfrm>
          <a:prstGeom prst="rect">
            <a:avLst/>
          </a:prstGeom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606D12F8-86F1-4B8E-A955-8762256EF85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0591" y="1447440"/>
            <a:ext cx="6000141" cy="460174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RBM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(Restricted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Boltzmann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Machine)</a:t>
            </a: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기존 볼츠만 </a:t>
            </a:r>
            <a:r>
              <a:rPr lang="ko-KR" altLang="en-US" sz="1800" dirty="0" err="1">
                <a:latin typeface="+mn-ea"/>
              </a:rPr>
              <a:t>머신의</a:t>
            </a:r>
            <a:r>
              <a:rPr lang="ko-KR" altLang="en-US" sz="1800" dirty="0">
                <a:latin typeface="+mn-ea"/>
              </a:rPr>
              <a:t> 개선된 형태</a:t>
            </a:r>
            <a:endParaRPr lang="en-US" altLang="ko-KR" sz="18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Boltzmann Machine (1985, </a:t>
            </a:r>
            <a:r>
              <a:rPr lang="en-US" altLang="ko-KR" sz="2000" dirty="0" err="1">
                <a:latin typeface="+mn-ea"/>
              </a:rPr>
              <a:t>Geoffery</a:t>
            </a:r>
            <a:r>
              <a:rPr lang="en-US" altLang="ko-KR" sz="2000" dirty="0">
                <a:latin typeface="+mn-ea"/>
              </a:rPr>
              <a:t> E. Hinton)</a:t>
            </a: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에너지 기반 모델</a:t>
            </a:r>
            <a:endParaRPr lang="en-US" altLang="ko-KR" sz="1800" dirty="0">
              <a:latin typeface="+mn-ea"/>
            </a:endParaRPr>
          </a:p>
          <a:p>
            <a:pPr lvl="1" indent="0">
              <a:buNone/>
            </a:pPr>
            <a:r>
              <a:rPr lang="en-US" altLang="ko-KR" dirty="0">
                <a:latin typeface="+mn-ea"/>
              </a:rPr>
              <a:t>-&gt; </a:t>
            </a:r>
            <a:r>
              <a:rPr lang="ko-KR" altLang="en-US" dirty="0">
                <a:latin typeface="+mn-ea"/>
              </a:rPr>
              <a:t>에너지를 최소화 하는 방향으로 학습</a:t>
            </a:r>
            <a:endParaRPr lang="en-US" altLang="ko-KR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확률적 상태를 가지는 노드 </a:t>
            </a:r>
            <a:endParaRPr lang="en-US" altLang="ko-KR" sz="18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è"/>
            </a:pPr>
            <a:r>
              <a:rPr lang="ko-KR" altLang="en-US" dirty="0">
                <a:latin typeface="+mn-ea"/>
              </a:rPr>
              <a:t>각 노드는 이진 상태를 확률적으로 변화시킴</a:t>
            </a:r>
            <a:endParaRPr lang="en-US" altLang="ko-KR" dirty="0">
              <a:latin typeface="+mn-ea"/>
            </a:endParaRPr>
          </a:p>
          <a:p>
            <a:pPr lvl="1" indent="0">
              <a:buNone/>
            </a:pPr>
            <a:endParaRPr lang="en-US" altLang="ko-KR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1800" b="1" dirty="0">
                <a:latin typeface="+mn-ea"/>
              </a:rPr>
              <a:t>모든 노드가 연결되어 있어 복잡하고 많은 시간 소요</a:t>
            </a:r>
            <a:endParaRPr lang="en-US" altLang="ko-KR" sz="18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18134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B6C43-4C78-623E-B8A7-2221978A6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에너지 함수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A5D8CA1-7C7A-462B-9DC6-83FF01B4F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92" y="4170708"/>
            <a:ext cx="4134427" cy="165758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04894267-32D3-4BAB-B9BB-2D73AB2C1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2175" y="4033208"/>
            <a:ext cx="3865157" cy="1932579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1471B49-0284-4415-9DD3-451C60DA2C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6955" y="1340612"/>
            <a:ext cx="9416249" cy="3658887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Energy Function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특정 상태의 확률을 결정하는 함수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낮은 에너지 값을 가질수록 높은 확률을 가짐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>
                <a:latin typeface="+mn-ea"/>
              </a:rPr>
              <a:t>가중치 업데이트를 하면서 데이터가 점점 낮은 에너지를 가지도록 학습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5729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67895C-57AC-FB01-8184-FEA56E05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FA4A339-B3E9-4165-8996-F48A365CD8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0591" y="1447439"/>
            <a:ext cx="6000141" cy="4979951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RBM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(Restricted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Boltzmann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Machine)</a:t>
            </a:r>
          </a:p>
          <a:p>
            <a:pPr marL="626364" lvl="1" indent="-342900">
              <a:buFontTx/>
              <a:buChar char="-"/>
            </a:pPr>
            <a:r>
              <a:rPr lang="ko-KR" altLang="en-US" sz="1800" dirty="0" err="1">
                <a:latin typeface="+mn-ea"/>
              </a:rPr>
              <a:t>가시층</a:t>
            </a:r>
            <a:r>
              <a:rPr lang="en-US" altLang="ko-KR" sz="1800" dirty="0">
                <a:latin typeface="+mn-ea"/>
              </a:rPr>
              <a:t>(visible units)</a:t>
            </a:r>
            <a:r>
              <a:rPr lang="ko-KR" altLang="en-US" sz="1800" dirty="0">
                <a:latin typeface="+mn-ea"/>
              </a:rPr>
              <a:t>와 </a:t>
            </a:r>
            <a:r>
              <a:rPr lang="ko-KR" altLang="en-US" sz="1800" dirty="0" err="1">
                <a:latin typeface="+mn-ea"/>
              </a:rPr>
              <a:t>은닉층</a:t>
            </a:r>
            <a:r>
              <a:rPr lang="en-US" altLang="ko-KR" sz="1800" dirty="0">
                <a:latin typeface="+mn-ea"/>
              </a:rPr>
              <a:t>(hidden units)</a:t>
            </a:r>
            <a:r>
              <a:rPr lang="ko-KR" altLang="en-US" sz="1800" dirty="0">
                <a:latin typeface="+mn-ea"/>
              </a:rPr>
              <a:t>로 구성된 이층 구조 신경망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가시층과 은닉층에만 연결이 있는 제한된 연결 구조</a:t>
            </a:r>
            <a:endParaRPr lang="en-US" altLang="ko-KR" sz="1800" dirty="0">
              <a:latin typeface="+mn-ea"/>
            </a:endParaRPr>
          </a:p>
          <a:p>
            <a:pPr lvl="1" indent="0">
              <a:buNone/>
            </a:pPr>
            <a:r>
              <a:rPr lang="en-US" altLang="ko-KR" sz="1800" dirty="0">
                <a:latin typeface="+mn-ea"/>
              </a:rPr>
              <a:t>-&gt; </a:t>
            </a:r>
            <a:r>
              <a:rPr lang="ko-KR" altLang="en-US" sz="1800" dirty="0">
                <a:latin typeface="+mn-ea"/>
              </a:rPr>
              <a:t>같은 층 내의 </a:t>
            </a:r>
            <a:r>
              <a:rPr lang="ko-KR" altLang="en-US" sz="1800" dirty="0" err="1">
                <a:latin typeface="+mn-ea"/>
              </a:rPr>
              <a:t>노드끼리는</a:t>
            </a:r>
            <a:r>
              <a:rPr lang="ko-KR" altLang="en-US" sz="1800" dirty="0">
                <a:latin typeface="+mn-ea"/>
              </a:rPr>
              <a:t> 연결이 없음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기존 볼츠만 </a:t>
            </a:r>
            <a:r>
              <a:rPr lang="ko-KR" altLang="en-US" sz="1800" dirty="0" err="1">
                <a:latin typeface="+mn-ea"/>
              </a:rPr>
              <a:t>머신보다</a:t>
            </a:r>
            <a:r>
              <a:rPr lang="ko-KR" altLang="en-US" sz="1800" dirty="0">
                <a:latin typeface="+mn-ea"/>
              </a:rPr>
              <a:t> 더 효율적이고 계산 복잡도가 낮음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en-US" altLang="ko-KR" sz="1800" b="1" dirty="0">
                <a:latin typeface="+mn-ea"/>
              </a:rPr>
              <a:t>Gibbs Sampling</a:t>
            </a:r>
            <a:r>
              <a:rPr lang="ko-KR" altLang="en-US" sz="1800" dirty="0">
                <a:latin typeface="+mn-ea"/>
              </a:rPr>
              <a:t>을 이용하여 새로운 샘플을 생성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en-US" altLang="ko-KR" sz="2000" dirty="0"/>
              <a:t>Contrastive Divergence(CD) </a:t>
            </a:r>
            <a:r>
              <a:rPr lang="ko-KR" altLang="en-US" sz="2000" dirty="0"/>
              <a:t>방법을 통해 모델 학습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1800" dirty="0">
                <a:latin typeface="+mn-ea"/>
              </a:rPr>
              <a:t>각각의 노드들은 이진 상태</a:t>
            </a:r>
            <a:r>
              <a:rPr lang="en-US" altLang="ko-KR" sz="1800" dirty="0">
                <a:latin typeface="+mn-ea"/>
              </a:rPr>
              <a:t>(0 or 1)</a:t>
            </a:r>
            <a:r>
              <a:rPr lang="ko-KR" altLang="en-US" sz="1800" dirty="0">
                <a:latin typeface="+mn-ea"/>
              </a:rPr>
              <a:t>를 가짐</a:t>
            </a:r>
            <a:endParaRPr lang="en-US" altLang="ko-KR" sz="1800" dirty="0">
              <a:latin typeface="+mn-ea"/>
            </a:endParaRPr>
          </a:p>
          <a:p>
            <a:pPr marL="626364" lvl="1" indent="-342900">
              <a:buFontTx/>
              <a:buChar char="-"/>
            </a:pP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n-ea"/>
              </a:rPr>
              <a:t>Visible layer(Pixels) – </a:t>
            </a:r>
            <a:r>
              <a:rPr lang="ko-KR" altLang="en-US" dirty="0">
                <a:latin typeface="+mn-ea"/>
              </a:rPr>
              <a:t>입력 데이터를 받는 층</a:t>
            </a:r>
            <a:endParaRPr lang="en-US" altLang="ko-KR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dirty="0">
                <a:latin typeface="+mn-ea"/>
              </a:rPr>
              <a:t>Hidden layer(Feature Detectors) – </a:t>
            </a:r>
            <a:r>
              <a:rPr lang="ko-KR" altLang="en-US" dirty="0">
                <a:latin typeface="+mn-ea"/>
              </a:rPr>
              <a:t>입력 데이터의 숨겨진 특성을 학습</a:t>
            </a:r>
            <a:endParaRPr lang="en-US" altLang="ko-KR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0CCE1A8-A129-4EAE-9EC0-3D79EB7C2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496" y="1359460"/>
            <a:ext cx="4439548" cy="498990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5D5C8A8-A6FD-4175-BF64-7EBA98EE97ED}"/>
              </a:ext>
            </a:extLst>
          </p:cNvPr>
          <p:cNvSpPr/>
          <p:nvPr/>
        </p:nvSpPr>
        <p:spPr>
          <a:xfrm>
            <a:off x="7452765" y="2233402"/>
            <a:ext cx="865847" cy="3107341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CC27DEE-494B-4DEC-B216-F8FF6BE83072}"/>
              </a:ext>
            </a:extLst>
          </p:cNvPr>
          <p:cNvSpPr/>
          <p:nvPr/>
        </p:nvSpPr>
        <p:spPr>
          <a:xfrm>
            <a:off x="10623494" y="1454184"/>
            <a:ext cx="865847" cy="4595004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B6BA0A-6C38-40E9-8EC4-313BA743B3D4}"/>
              </a:ext>
            </a:extLst>
          </p:cNvPr>
          <p:cNvSpPr txBox="1"/>
          <p:nvPr/>
        </p:nvSpPr>
        <p:spPr>
          <a:xfrm>
            <a:off x="7207403" y="5527144"/>
            <a:ext cx="13108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Visible layer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73BE84-4AA5-4AF2-81CF-E0004801A263}"/>
              </a:ext>
            </a:extLst>
          </p:cNvPr>
          <p:cNvSpPr txBox="1"/>
          <p:nvPr/>
        </p:nvSpPr>
        <p:spPr>
          <a:xfrm>
            <a:off x="10400981" y="6191297"/>
            <a:ext cx="1371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Hidden layer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4882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E08837B-2369-4320-A51F-BD9CDA146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613" y="1188031"/>
            <a:ext cx="5711067" cy="416396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C67895C-57AC-FB01-8184-FEA56E050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6FA4A339-B3E9-4165-8996-F48A365CD8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927" y="1240963"/>
            <a:ext cx="6000141" cy="58110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Forward Pass(</a:t>
            </a:r>
            <a:r>
              <a:rPr lang="ko-KR" altLang="en-US" sz="2000" dirty="0" err="1">
                <a:latin typeface="+mn-ea"/>
              </a:rPr>
              <a:t>입력층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 err="1">
                <a:latin typeface="+mn-ea"/>
              </a:rPr>
              <a:t>은닉층</a:t>
            </a:r>
            <a:r>
              <a:rPr lang="en-US" altLang="ko-KR" sz="2000" dirty="0">
                <a:latin typeface="+mn-ea"/>
              </a:rPr>
              <a:t>)</a:t>
            </a:r>
          </a:p>
          <a:p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39728F0-3DAD-4C17-AF80-1F5D9A598D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1748" y="1842959"/>
            <a:ext cx="2962688" cy="58110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3F9BFB42-FC48-44B5-8702-01445C815F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621" y="2653168"/>
            <a:ext cx="3865157" cy="193257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73E6968-D0DC-4D23-90FF-D4540513190A}"/>
              </a:ext>
            </a:extLst>
          </p:cNvPr>
          <p:cNvSpPr txBox="1"/>
          <p:nvPr/>
        </p:nvSpPr>
        <p:spPr>
          <a:xfrm>
            <a:off x="810621" y="1957445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확률 계산 </a:t>
            </a:r>
            <a:r>
              <a:rPr lang="en-US" altLang="ko-KR" sz="1400" dirty="0"/>
              <a:t>: </a:t>
            </a:r>
            <a:endParaRPr lang="ko-KR" alt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B5A4BAD-CD44-47BF-8589-9CA5E071AF74}"/>
              </a:ext>
            </a:extLst>
          </p:cNvPr>
          <p:cNvSpPr txBox="1"/>
          <p:nvPr/>
        </p:nvSpPr>
        <p:spPr>
          <a:xfrm>
            <a:off x="440160" y="4947796"/>
            <a:ext cx="57110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Ex.</a:t>
            </a:r>
            <a:r>
              <a:rPr lang="ko-KR" altLang="en-US" dirty="0"/>
              <a:t> </a:t>
            </a:r>
            <a:r>
              <a:rPr lang="en-US" altLang="ko-KR" dirty="0"/>
              <a:t>P(h_1 = 1|v) = sigmoid((v_1 * w_1j + v_2 * w_2j) + </a:t>
            </a:r>
            <a:r>
              <a:rPr lang="en-US" altLang="ko-KR" dirty="0" err="1"/>
              <a:t>b_j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      = sigmoid((1 * 0.2 + 0*(-0.3)) + 0.1)</a:t>
            </a:r>
          </a:p>
          <a:p>
            <a:r>
              <a:rPr lang="en-US" altLang="ko-KR" dirty="0"/>
              <a:t>              = sigmoid(0.3)</a:t>
            </a:r>
          </a:p>
          <a:p>
            <a:r>
              <a:rPr lang="en-US" altLang="ko-KR" dirty="0"/>
              <a:t>              </a:t>
            </a:r>
            <a:r>
              <a:rPr lang="ko-KR" altLang="en-US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≈ </a:t>
            </a:r>
            <a:r>
              <a:rPr lang="en-US" altLang="ko-KR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0.574</a:t>
            </a:r>
          </a:p>
          <a:p>
            <a:endParaRPr lang="ko-KR" altLang="en-US" i="0" dirty="0">
              <a:solidFill>
                <a:srgbClr val="353535"/>
              </a:solidFill>
              <a:effectLst/>
              <a:latin typeface="Roboto" panose="020B0604020202020204" pitchFamily="2" charset="0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F3D97993-8223-4E4F-BAA7-4290C7E6F982}"/>
              </a:ext>
            </a:extLst>
          </p:cNvPr>
          <p:cNvCxnSpPr>
            <a:cxnSpLocks/>
          </p:cNvCxnSpPr>
          <p:nvPr/>
        </p:nvCxnSpPr>
        <p:spPr>
          <a:xfrm flipH="1">
            <a:off x="2516977" y="5940854"/>
            <a:ext cx="169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9EC1AFF-3073-41EC-9CD0-FD714A2D8C78}"/>
              </a:ext>
            </a:extLst>
          </p:cNvPr>
          <p:cNvSpPr txBox="1"/>
          <p:nvPr/>
        </p:nvSpPr>
        <p:spPr>
          <a:xfrm>
            <a:off x="4307328" y="5756188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h_1</a:t>
            </a:r>
            <a:r>
              <a:rPr lang="ko-KR" altLang="en-US" dirty="0"/>
              <a:t>이 </a:t>
            </a:r>
            <a:r>
              <a:rPr lang="en-US" altLang="ko-KR" dirty="0"/>
              <a:t>1</a:t>
            </a:r>
            <a:r>
              <a:rPr lang="ko-KR" altLang="en-US" dirty="0"/>
              <a:t>일 확률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B6361B6-496F-4DE8-93AD-C4A159519BD5}"/>
              </a:ext>
            </a:extLst>
          </p:cNvPr>
          <p:cNvSpPr txBox="1"/>
          <p:nvPr/>
        </p:nvSpPr>
        <p:spPr>
          <a:xfrm>
            <a:off x="1142374" y="6198189"/>
            <a:ext cx="2579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따라서 </a:t>
            </a:r>
            <a:r>
              <a:rPr lang="en-US" altLang="ko-KR" sz="1600" dirty="0"/>
              <a:t>h_1</a:t>
            </a:r>
            <a:r>
              <a:rPr lang="ko-KR" altLang="en-US" sz="1600" dirty="0"/>
              <a:t>의 샘플링 값 </a:t>
            </a:r>
            <a:r>
              <a:rPr lang="en-US" altLang="ko-KR" sz="1600" dirty="0"/>
              <a:t>= 1</a:t>
            </a:r>
            <a:endParaRPr lang="ko-KR" altLang="en-US" sz="1600" dirty="0"/>
          </a:p>
        </p:txBody>
      </p:sp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B21CDE1D-B03D-1619-BFB6-6408AB968709}"/>
              </a:ext>
            </a:extLst>
          </p:cNvPr>
          <p:cNvSpPr/>
          <p:nvPr/>
        </p:nvSpPr>
        <p:spPr>
          <a:xfrm rot="10800000">
            <a:off x="10465325" y="2462587"/>
            <a:ext cx="318687" cy="220337"/>
          </a:xfrm>
          <a:prstGeom prst="rightArrow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C0669A78-CE7D-D256-4A6A-ADC617B8E621}"/>
              </a:ext>
            </a:extLst>
          </p:cNvPr>
          <p:cNvSpPr/>
          <p:nvPr/>
        </p:nvSpPr>
        <p:spPr>
          <a:xfrm rot="10800000">
            <a:off x="10465326" y="3681210"/>
            <a:ext cx="318687" cy="220337"/>
          </a:xfrm>
          <a:prstGeom prst="rightArrow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FDA83B-03E1-5B8F-B386-05DE77FBA41E}"/>
              </a:ext>
            </a:extLst>
          </p:cNvPr>
          <p:cNvSpPr txBox="1"/>
          <p:nvPr/>
        </p:nvSpPr>
        <p:spPr>
          <a:xfrm>
            <a:off x="11017014" y="24023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510896-39E4-3AFB-11BE-6E6DF4415DF7}"/>
              </a:ext>
            </a:extLst>
          </p:cNvPr>
          <p:cNvSpPr txBox="1"/>
          <p:nvPr/>
        </p:nvSpPr>
        <p:spPr>
          <a:xfrm>
            <a:off x="11017014" y="36285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08EC88C-3640-51C2-9616-4E4D55351416}"/>
              </a:ext>
            </a:extLst>
          </p:cNvPr>
          <p:cNvSpPr/>
          <p:nvPr/>
        </p:nvSpPr>
        <p:spPr>
          <a:xfrm>
            <a:off x="10861680" y="2133512"/>
            <a:ext cx="606879" cy="2118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50E607-0F30-1DF3-192E-E125EB2C5E70}"/>
              </a:ext>
            </a:extLst>
          </p:cNvPr>
          <p:cNvSpPr txBox="1"/>
          <p:nvPr/>
        </p:nvSpPr>
        <p:spPr>
          <a:xfrm>
            <a:off x="10583871" y="1729316"/>
            <a:ext cx="11624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err="1"/>
              <a:t>샘플링된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h</a:t>
            </a:r>
            <a:endParaRPr lang="ko-KR" altLang="en-US" sz="1600" b="1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77613C81-C6E7-ED96-8966-8111F549109D}"/>
              </a:ext>
            </a:extLst>
          </p:cNvPr>
          <p:cNvSpPr/>
          <p:nvPr/>
        </p:nvSpPr>
        <p:spPr>
          <a:xfrm>
            <a:off x="6868722" y="5310837"/>
            <a:ext cx="3275463" cy="4815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6674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BBE86-C091-60F6-AD20-7B50EE536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A705C71-9F3A-F2EE-59E8-435B48CE5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516" y="1822069"/>
            <a:ext cx="6519483" cy="400161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4EA4518-1600-AB9A-416F-9C6550350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1804D17A-B4FC-DE73-8066-394CA942C8A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927" y="1240963"/>
            <a:ext cx="6000141" cy="58110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Visible Unit </a:t>
            </a:r>
            <a:r>
              <a:rPr lang="ko-KR" altLang="en-US" sz="2000" dirty="0">
                <a:latin typeface="+mn-ea"/>
              </a:rPr>
              <a:t>재구성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 err="1">
                <a:latin typeface="+mn-ea"/>
              </a:rPr>
              <a:t>은닉층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 err="1">
                <a:latin typeface="+mn-ea"/>
              </a:rPr>
              <a:t>입력층</a:t>
            </a:r>
            <a:r>
              <a:rPr lang="en-US" altLang="ko-KR" sz="2000" dirty="0">
                <a:latin typeface="+mn-ea"/>
              </a:rPr>
              <a:t>)</a:t>
            </a:r>
          </a:p>
          <a:p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4D9A2D-3862-8D78-F150-851A1D49C881}"/>
              </a:ext>
            </a:extLst>
          </p:cNvPr>
          <p:cNvSpPr txBox="1"/>
          <p:nvPr/>
        </p:nvSpPr>
        <p:spPr>
          <a:xfrm>
            <a:off x="810621" y="1957445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확률 계산 </a:t>
            </a:r>
            <a:r>
              <a:rPr lang="en-US" altLang="ko-KR" sz="1400" dirty="0"/>
              <a:t>: </a:t>
            </a:r>
            <a:endParaRPr lang="ko-KR" alt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09CDF4-3F06-2C57-01E9-5D6A8FB7D5A8}"/>
              </a:ext>
            </a:extLst>
          </p:cNvPr>
          <p:cNvSpPr txBox="1"/>
          <p:nvPr/>
        </p:nvSpPr>
        <p:spPr>
          <a:xfrm>
            <a:off x="249528" y="2929219"/>
            <a:ext cx="58464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Ex.</a:t>
            </a:r>
            <a:r>
              <a:rPr lang="ko-KR" altLang="en-US" dirty="0"/>
              <a:t> </a:t>
            </a:r>
            <a:r>
              <a:rPr lang="en-US" altLang="ko-KR" dirty="0"/>
              <a:t>P(v’_1 = 1 | h) = sigmoid((h_1 * w_i1 + h_2 * w_i2) + </a:t>
            </a:r>
            <a:r>
              <a:rPr lang="en-US" altLang="ko-KR" dirty="0" err="1"/>
              <a:t>b_i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      	             = sigmoid((1 * 0.2 + 1*(0.4)) + 0.1)</a:t>
            </a:r>
          </a:p>
          <a:p>
            <a:r>
              <a:rPr lang="en-US" altLang="ko-KR" dirty="0"/>
              <a:t>             	             = sigmoid(0.7)</a:t>
            </a:r>
          </a:p>
          <a:p>
            <a:r>
              <a:rPr lang="en-US" altLang="ko-KR" dirty="0"/>
              <a:t>                               </a:t>
            </a:r>
            <a:r>
              <a:rPr lang="ko-KR" altLang="en-US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≈ </a:t>
            </a:r>
            <a:r>
              <a:rPr lang="en-US" altLang="ko-KR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0.668</a:t>
            </a:r>
          </a:p>
          <a:p>
            <a:endParaRPr lang="ko-KR" altLang="en-US" i="0" dirty="0">
              <a:solidFill>
                <a:srgbClr val="353535"/>
              </a:solidFill>
              <a:effectLst/>
              <a:latin typeface="Roboto" panose="020B0604020202020204" pitchFamily="2" charset="0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790BAB32-039E-8CAD-BBB3-45F84BAE9F93}"/>
              </a:ext>
            </a:extLst>
          </p:cNvPr>
          <p:cNvCxnSpPr>
            <a:cxnSpLocks/>
          </p:cNvCxnSpPr>
          <p:nvPr/>
        </p:nvCxnSpPr>
        <p:spPr>
          <a:xfrm flipH="1">
            <a:off x="2930487" y="3948713"/>
            <a:ext cx="10911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BC399A6-CD81-78F6-ADB4-1E738D881D26}"/>
              </a:ext>
            </a:extLst>
          </p:cNvPr>
          <p:cNvSpPr txBox="1"/>
          <p:nvPr/>
        </p:nvSpPr>
        <p:spPr>
          <a:xfrm>
            <a:off x="4119939" y="3764047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v’_1</a:t>
            </a:r>
            <a:r>
              <a:rPr lang="ko-KR" altLang="en-US" dirty="0"/>
              <a:t>이 </a:t>
            </a:r>
            <a:r>
              <a:rPr lang="en-US" altLang="ko-KR" dirty="0"/>
              <a:t>1</a:t>
            </a:r>
            <a:r>
              <a:rPr lang="ko-KR" altLang="en-US" dirty="0"/>
              <a:t>일 확률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4F9AD08-5B6E-9854-3E54-B582F618157C}"/>
              </a:ext>
            </a:extLst>
          </p:cNvPr>
          <p:cNvSpPr txBox="1"/>
          <p:nvPr/>
        </p:nvSpPr>
        <p:spPr>
          <a:xfrm>
            <a:off x="954985" y="4206048"/>
            <a:ext cx="26100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따라서 </a:t>
            </a:r>
            <a:r>
              <a:rPr lang="en-US" altLang="ko-KR" sz="1600" dirty="0"/>
              <a:t>v’_1</a:t>
            </a:r>
            <a:r>
              <a:rPr lang="ko-KR" altLang="en-US" sz="1600" dirty="0"/>
              <a:t>의 샘플링 값 </a:t>
            </a:r>
            <a:r>
              <a:rPr lang="en-US" altLang="ko-KR" sz="1600" dirty="0"/>
              <a:t>= 1</a:t>
            </a:r>
            <a:endParaRPr lang="ko-KR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B28B29-37CF-89F8-B5D5-1573428D75EF}"/>
              </a:ext>
            </a:extLst>
          </p:cNvPr>
          <p:cNvSpPr txBox="1"/>
          <p:nvPr/>
        </p:nvSpPr>
        <p:spPr>
          <a:xfrm>
            <a:off x="517848" y="5299036"/>
            <a:ext cx="2386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v’_1 = 1 , v’_2 = 0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DAE9B9-0DD9-A229-DCAB-E7A38B3BB4B0}"/>
              </a:ext>
            </a:extLst>
          </p:cNvPr>
          <p:cNvSpPr txBox="1"/>
          <p:nvPr/>
        </p:nvSpPr>
        <p:spPr>
          <a:xfrm>
            <a:off x="550927" y="4571900"/>
            <a:ext cx="2303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P(v’_2 = 1 | h) </a:t>
            </a:r>
            <a:r>
              <a:rPr lang="ko-KR" altLang="en-US" b="0" i="0" dirty="0">
                <a:solidFill>
                  <a:srgbClr val="353535"/>
                </a:solidFill>
                <a:effectLst/>
                <a:latin typeface="oday_fontFamily"/>
              </a:rPr>
              <a:t>≈ </a:t>
            </a:r>
            <a:r>
              <a:rPr lang="en-US" altLang="ko-KR" b="0" i="0" dirty="0">
                <a:solidFill>
                  <a:srgbClr val="353535"/>
                </a:solidFill>
                <a:effectLst/>
                <a:latin typeface="oday_fontFamily"/>
              </a:rPr>
              <a:t>0.475</a:t>
            </a:r>
            <a:r>
              <a:rPr lang="en-US" altLang="ko-KR" dirty="0"/>
              <a:t> 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FA4771-F3CE-46D2-BAD6-CA896B582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7540" y="1745942"/>
            <a:ext cx="3381668" cy="785505"/>
          </a:xfrm>
          <a:prstGeom prst="rect">
            <a:avLst/>
          </a:prstGeom>
        </p:spPr>
      </p:pic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AB4EA5A1-CE81-E5B2-5E18-914F32EB5D72}"/>
              </a:ext>
            </a:extLst>
          </p:cNvPr>
          <p:cNvSpPr/>
          <p:nvPr/>
        </p:nvSpPr>
        <p:spPr>
          <a:xfrm rot="10800000">
            <a:off x="7233313" y="5823680"/>
            <a:ext cx="3275463" cy="48158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904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B1A33A-80C9-DA3E-352E-A6F580C57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7DB350E-441F-8423-BBCE-C742013D1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000" y="1822069"/>
            <a:ext cx="6637000" cy="400161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C8A905-10A9-1924-A483-A4ED8FFE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RBM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3EF83668-C00A-FD96-52EA-29E0ADF434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0927" y="1240963"/>
            <a:ext cx="6000141" cy="58110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Hidden Unit </a:t>
            </a:r>
            <a:r>
              <a:rPr lang="ko-KR" altLang="en-US" sz="2000" dirty="0">
                <a:latin typeface="+mn-ea"/>
              </a:rPr>
              <a:t>재구성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 err="1">
                <a:latin typeface="+mn-ea"/>
              </a:rPr>
              <a:t>입력층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 err="1">
                <a:latin typeface="+mn-ea"/>
              </a:rPr>
              <a:t>은닉층</a:t>
            </a:r>
            <a:r>
              <a:rPr lang="en-US" altLang="ko-KR" sz="2000" dirty="0">
                <a:latin typeface="+mn-ea"/>
              </a:rPr>
              <a:t>)</a:t>
            </a:r>
          </a:p>
          <a:p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388B01-F37C-68FC-6B45-D40CE3964CC9}"/>
              </a:ext>
            </a:extLst>
          </p:cNvPr>
          <p:cNvSpPr txBox="1"/>
          <p:nvPr/>
        </p:nvSpPr>
        <p:spPr>
          <a:xfrm>
            <a:off x="810621" y="1957445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확률 계산 </a:t>
            </a:r>
            <a:r>
              <a:rPr lang="en-US" altLang="ko-KR" sz="1400" dirty="0"/>
              <a:t>: </a:t>
            </a:r>
            <a:endParaRPr lang="ko-KR" alt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3BBB92-CD9B-280E-B89A-F53CABE75F62}"/>
              </a:ext>
            </a:extLst>
          </p:cNvPr>
          <p:cNvSpPr txBox="1"/>
          <p:nvPr/>
        </p:nvSpPr>
        <p:spPr>
          <a:xfrm>
            <a:off x="517848" y="5226208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/>
              <a:t>h’_1 = 1 , h’_2 = 1</a:t>
            </a:r>
            <a:endParaRPr lang="ko-KR" altLang="en-US" sz="2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268F93-DF7B-0E34-AE47-164660C56CA4}"/>
              </a:ext>
            </a:extLst>
          </p:cNvPr>
          <p:cNvSpPr txBox="1"/>
          <p:nvPr/>
        </p:nvSpPr>
        <p:spPr>
          <a:xfrm>
            <a:off x="550927" y="4499072"/>
            <a:ext cx="237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P(h’_2 = 1 | v’) </a:t>
            </a:r>
            <a:r>
              <a:rPr lang="ko-KR" altLang="en-US" b="0" i="0" dirty="0">
                <a:solidFill>
                  <a:srgbClr val="353535"/>
                </a:solidFill>
                <a:effectLst/>
                <a:latin typeface="oday_fontFamily"/>
              </a:rPr>
              <a:t>≈ </a:t>
            </a:r>
            <a:r>
              <a:rPr lang="en-US" altLang="ko-KR" dirty="0">
                <a:solidFill>
                  <a:srgbClr val="353535"/>
                </a:solidFill>
                <a:latin typeface="oday_fontFamily"/>
              </a:rPr>
              <a:t>0.622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AEDB7C-56AC-45DB-9B12-2A4BEFFE63FA}"/>
              </a:ext>
            </a:extLst>
          </p:cNvPr>
          <p:cNvSpPr txBox="1"/>
          <p:nvPr/>
        </p:nvSpPr>
        <p:spPr>
          <a:xfrm>
            <a:off x="377963" y="2740971"/>
            <a:ext cx="502445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Ex.</a:t>
            </a:r>
            <a:r>
              <a:rPr lang="ko-KR" altLang="en-US" dirty="0"/>
              <a:t> </a:t>
            </a:r>
            <a:r>
              <a:rPr lang="en-US" altLang="ko-KR" dirty="0"/>
              <a:t>h’_1 = sigmoid((v’_1 * w_1j + v’_2 * w_2j) + </a:t>
            </a:r>
            <a:r>
              <a:rPr lang="en-US" altLang="ko-KR" dirty="0" err="1"/>
              <a:t>b_j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             = sigmoid((1 * 0.2 + 0*(-0.3)) + 0.1)</a:t>
            </a:r>
          </a:p>
          <a:p>
            <a:r>
              <a:rPr lang="en-US" altLang="ko-KR" dirty="0"/>
              <a:t>              = sigmoid(0.3)</a:t>
            </a:r>
          </a:p>
          <a:p>
            <a:r>
              <a:rPr lang="en-US" altLang="ko-KR" dirty="0"/>
              <a:t>              </a:t>
            </a:r>
            <a:r>
              <a:rPr lang="ko-KR" altLang="en-US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≈ </a:t>
            </a:r>
            <a:r>
              <a:rPr lang="en-US" altLang="ko-KR" i="0" dirty="0">
                <a:solidFill>
                  <a:srgbClr val="353535"/>
                </a:solidFill>
                <a:effectLst/>
                <a:latin typeface="Roboto" panose="020B0604020202020204" pitchFamily="2" charset="0"/>
              </a:rPr>
              <a:t>0.574</a:t>
            </a:r>
          </a:p>
          <a:p>
            <a:endParaRPr lang="ko-KR" altLang="en-US" i="0" dirty="0">
              <a:solidFill>
                <a:srgbClr val="353535"/>
              </a:solidFill>
              <a:effectLst/>
              <a:latin typeface="Roboto" panose="020B0604020202020204" pitchFamily="2" charset="0"/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234DABB4-B183-4316-8E94-6BEDE829F8B8}"/>
              </a:ext>
            </a:extLst>
          </p:cNvPr>
          <p:cNvCxnSpPr>
            <a:cxnSpLocks/>
          </p:cNvCxnSpPr>
          <p:nvPr/>
        </p:nvCxnSpPr>
        <p:spPr>
          <a:xfrm flipH="1">
            <a:off x="2454779" y="3734029"/>
            <a:ext cx="1692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C4BD7A4-5B23-4258-8124-C5A900F7BB9B}"/>
              </a:ext>
            </a:extLst>
          </p:cNvPr>
          <p:cNvSpPr txBox="1"/>
          <p:nvPr/>
        </p:nvSpPr>
        <p:spPr>
          <a:xfrm>
            <a:off x="4245130" y="3549363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h’_1</a:t>
            </a:r>
            <a:r>
              <a:rPr lang="ko-KR" altLang="en-US" dirty="0"/>
              <a:t>이 </a:t>
            </a:r>
            <a:r>
              <a:rPr lang="en-US" altLang="ko-KR" dirty="0"/>
              <a:t>1</a:t>
            </a:r>
            <a:r>
              <a:rPr lang="ko-KR" altLang="en-US" dirty="0"/>
              <a:t>일 확률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43E2DA-2E6F-46CC-95EB-9071880D1DFD}"/>
              </a:ext>
            </a:extLst>
          </p:cNvPr>
          <p:cNvSpPr txBox="1"/>
          <p:nvPr/>
        </p:nvSpPr>
        <p:spPr>
          <a:xfrm>
            <a:off x="1080176" y="3991364"/>
            <a:ext cx="26244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따라서 </a:t>
            </a:r>
            <a:r>
              <a:rPr lang="en-US" altLang="ko-KR" sz="1600" dirty="0"/>
              <a:t>h’_1</a:t>
            </a:r>
            <a:r>
              <a:rPr lang="ko-KR" altLang="en-US" sz="1600" dirty="0"/>
              <a:t>의 샘플링 값 </a:t>
            </a:r>
            <a:r>
              <a:rPr lang="en-US" altLang="ko-KR" sz="1600" dirty="0"/>
              <a:t>= 1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4C4D29-5A28-434D-AC53-7CBF688C7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4333" y="1796251"/>
            <a:ext cx="3273198" cy="613725"/>
          </a:xfrm>
          <a:prstGeom prst="rect">
            <a:avLst/>
          </a:prstGeom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CB83570A-A2C3-74BF-D2CE-94FA01D3DD2E}"/>
              </a:ext>
            </a:extLst>
          </p:cNvPr>
          <p:cNvSpPr/>
          <p:nvPr/>
        </p:nvSpPr>
        <p:spPr>
          <a:xfrm>
            <a:off x="7233313" y="5823680"/>
            <a:ext cx="3275463" cy="4815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433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B6C43-4C78-623E-B8A7-2221978A6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가중치 업데이트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C81953-88AB-7AC0-0614-5BFC8EC9316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697" y="1463040"/>
            <a:ext cx="9096010" cy="4601748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가중치 업데이트</a:t>
            </a:r>
            <a:endParaRPr lang="en-US" altLang="ko-KR" sz="2000" dirty="0"/>
          </a:p>
          <a:p>
            <a:pPr lvl="1" indent="0">
              <a:buNone/>
            </a:pPr>
            <a:r>
              <a:rPr lang="en-US" altLang="ko-KR" sz="2000" dirty="0"/>
              <a:t>-&gt; </a:t>
            </a:r>
            <a:r>
              <a:rPr lang="ko-KR" altLang="en-US" sz="2000" dirty="0"/>
              <a:t>입력 데이터를 </a:t>
            </a:r>
            <a:r>
              <a:rPr lang="en-US" altLang="ko-KR" sz="2000" dirty="0"/>
              <a:t>RBM</a:t>
            </a:r>
            <a:r>
              <a:rPr lang="ko-KR" altLang="en-US" sz="2000" dirty="0"/>
              <a:t>을 통해 여러 번 샘플링하고</a:t>
            </a:r>
            <a:r>
              <a:rPr lang="en-US" altLang="ko-KR" sz="2000" dirty="0"/>
              <a:t>, </a:t>
            </a:r>
            <a:r>
              <a:rPr lang="ko-KR" altLang="en-US" sz="2000" dirty="0"/>
              <a:t>실제 데이터와 모델이 생성한 데이터의 차이를 최소화 하도록 가중치 조정</a:t>
            </a:r>
            <a:endParaRPr lang="en-US" altLang="ko-KR" sz="2000" dirty="0"/>
          </a:p>
          <a:p>
            <a:pPr lvl="1" indent="0">
              <a:buNone/>
            </a:pPr>
            <a:r>
              <a:rPr lang="en-US" altLang="ko-KR" sz="2000" dirty="0"/>
              <a:t>(</a:t>
            </a:r>
            <a:r>
              <a:rPr lang="el-GR" altLang="ko-KR" sz="24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ε</a:t>
            </a:r>
            <a:r>
              <a:rPr lang="en-US" altLang="ko-KR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– </a:t>
            </a:r>
            <a:r>
              <a:rPr lang="ko-KR" altLang="en-US" sz="2000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학습률</a:t>
            </a:r>
            <a:r>
              <a:rPr lang="en-US" altLang="ko-KR" sz="20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)</a:t>
            </a:r>
            <a:endParaRPr lang="en-US" altLang="ko-KR" sz="2000" dirty="0"/>
          </a:p>
          <a:p>
            <a:pPr lvl="1" indent="0">
              <a:buNone/>
            </a:pPr>
            <a:endParaRPr lang="en-US" altLang="ko-KR" sz="3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800" dirty="0"/>
              <a:t>데이터 기반 </a:t>
            </a:r>
            <a:r>
              <a:rPr lang="ko-KR" altLang="en-US" sz="1800" dirty="0" err="1"/>
              <a:t>기대값</a:t>
            </a:r>
            <a:endParaRPr lang="en-US" altLang="ko-KR" sz="1800" dirty="0"/>
          </a:p>
          <a:p>
            <a:r>
              <a:rPr lang="en-US" altLang="ko-KR" sz="1800" dirty="0"/>
              <a:t>-&gt; </a:t>
            </a:r>
            <a:r>
              <a:rPr lang="en-US" altLang="ko-KR" sz="1800" dirty="0" err="1"/>
              <a:t>v_i</a:t>
            </a:r>
            <a:r>
              <a:rPr lang="en-US" altLang="ko-KR" sz="1800" dirty="0"/>
              <a:t>   </a:t>
            </a:r>
            <a:r>
              <a:rPr lang="en-US" altLang="ko-KR" sz="1800" dirty="0" err="1"/>
              <a:t>h_j</a:t>
            </a:r>
            <a:r>
              <a:rPr lang="en-US" altLang="ko-KR" sz="1800" dirty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8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1800" dirty="0"/>
              <a:t>모델 생성 </a:t>
            </a:r>
            <a:r>
              <a:rPr lang="ko-KR" altLang="en-US" sz="1800" dirty="0" err="1"/>
              <a:t>기대값</a:t>
            </a:r>
            <a:endParaRPr lang="en-US" altLang="ko-KR" sz="1800" dirty="0"/>
          </a:p>
          <a:p>
            <a:r>
              <a:rPr lang="en-US" altLang="ko-KR" sz="1800" dirty="0"/>
              <a:t>-&gt; v’_</a:t>
            </a:r>
            <a:r>
              <a:rPr lang="en-US" altLang="ko-KR" sz="1800" dirty="0" err="1"/>
              <a:t>i</a:t>
            </a:r>
            <a:r>
              <a:rPr lang="en-US" altLang="ko-KR" sz="1800" dirty="0"/>
              <a:t>   </a:t>
            </a:r>
            <a:r>
              <a:rPr lang="en-US" altLang="ko-KR" sz="1800" dirty="0" err="1"/>
              <a:t>h’_j</a:t>
            </a:r>
            <a:endParaRPr lang="en-US" altLang="ko-KR" sz="18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29EA1A5-6784-4268-B6A1-E142E63B2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1163" y="3140353"/>
            <a:ext cx="5626120" cy="99645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722CDB1-FF3D-4DF4-95EB-A411DFA86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4566" y="3638578"/>
            <a:ext cx="962159" cy="41915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FA9C34E-C4EF-481A-8A5A-8504074D6C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9816" y="4955558"/>
            <a:ext cx="1086002" cy="4286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4A6DB9A-36AF-4DB3-A8FD-3D5B1DA8A798}"/>
              </a:ext>
            </a:extLst>
          </p:cNvPr>
          <p:cNvSpPr txBox="1"/>
          <p:nvPr/>
        </p:nvSpPr>
        <p:spPr>
          <a:xfrm>
            <a:off x="6892133" y="4103967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&gt;</a:t>
            </a:r>
            <a:endParaRPr lang="ko-KR" altLang="en-US" sz="2800" b="1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239F471-5A8C-4322-B6CB-44203D29F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5842" y="4155998"/>
            <a:ext cx="962159" cy="4191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DFB2E50-D59E-4E21-B8FC-C4E877ECD9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0502" y="4167653"/>
            <a:ext cx="1086002" cy="42868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18DCEC3-8E2D-4866-B0BE-3C1E1956BA20}"/>
              </a:ext>
            </a:extLst>
          </p:cNvPr>
          <p:cNvSpPr txBox="1"/>
          <p:nvPr/>
        </p:nvSpPr>
        <p:spPr>
          <a:xfrm>
            <a:off x="6874403" y="4984085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&lt;</a:t>
            </a:r>
            <a:endParaRPr lang="ko-KR" altLang="en-US" sz="2800" b="1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9CE8A605-9BCD-4F63-859E-67B34E89B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8112" y="5036116"/>
            <a:ext cx="962159" cy="41915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7326B864-4265-4C3A-9D91-47333C77FE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772" y="5047771"/>
            <a:ext cx="1086002" cy="428685"/>
          </a:xfrm>
          <a:prstGeom prst="rect">
            <a:avLst/>
          </a:prstGeom>
        </p:spPr>
      </p:pic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6582F590-BAFE-4BF8-8F99-9502479139D1}"/>
              </a:ext>
            </a:extLst>
          </p:cNvPr>
          <p:cNvSpPr/>
          <p:nvPr/>
        </p:nvSpPr>
        <p:spPr>
          <a:xfrm>
            <a:off x="9046583" y="4256666"/>
            <a:ext cx="658610" cy="35478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32C4C0F0-D1AB-42AD-9313-EB65F8D872BE}"/>
              </a:ext>
            </a:extLst>
          </p:cNvPr>
          <p:cNvSpPr/>
          <p:nvPr/>
        </p:nvSpPr>
        <p:spPr>
          <a:xfrm>
            <a:off x="9057192" y="5160727"/>
            <a:ext cx="658610" cy="35478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36A9CE-DAF4-4CC3-9BED-50A61BD85ACA}"/>
              </a:ext>
            </a:extLst>
          </p:cNvPr>
          <p:cNvSpPr txBox="1"/>
          <p:nvPr/>
        </p:nvSpPr>
        <p:spPr>
          <a:xfrm>
            <a:off x="10048393" y="4122830"/>
            <a:ext cx="1914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가중치 증가시킴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해당 패턴 강화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623DB7-A4B7-4CE7-8E5C-13BEDF796D78}"/>
              </a:ext>
            </a:extLst>
          </p:cNvPr>
          <p:cNvSpPr txBox="1"/>
          <p:nvPr/>
        </p:nvSpPr>
        <p:spPr>
          <a:xfrm>
            <a:off x="10048392" y="5014953"/>
            <a:ext cx="1914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가중치 감소시킴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중요도 낮춤</a:t>
            </a:r>
          </a:p>
        </p:txBody>
      </p:sp>
    </p:spTree>
    <p:extLst>
      <p:ext uri="{BB962C8B-B14F-4D97-AF65-F5344CB8AC3E}">
        <p14:creationId xmlns:p14="http://schemas.microsoft.com/office/powerpoint/2010/main" val="19293202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876A8-B27C-D15A-FC32-59502769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Pretraining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B9C184-0860-42F3-0B41-10D946D4656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696" y="1463039"/>
            <a:ext cx="7785099" cy="4282305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Pretraining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sym typeface="Wingdings" panose="05000000000000000000" pitchFamily="2" charset="2"/>
              </a:rPr>
              <a:t>RBM</a:t>
            </a:r>
            <a:r>
              <a:rPr lang="ko-KR" altLang="en-US" sz="2000" dirty="0">
                <a:sym typeface="Wingdings" panose="05000000000000000000" pitchFamily="2" charset="2"/>
              </a:rPr>
              <a:t>을 활용하여 </a:t>
            </a:r>
            <a:r>
              <a:rPr lang="ko-KR" altLang="en-US" sz="2000" b="1" dirty="0">
                <a:sym typeface="Wingdings" panose="05000000000000000000" pitchFamily="2" charset="2"/>
              </a:rPr>
              <a:t>초기 가중치를 설정</a:t>
            </a:r>
            <a:r>
              <a:rPr lang="ko-KR" altLang="en-US" sz="2000" dirty="0">
                <a:sym typeface="Wingdings" panose="05000000000000000000" pitchFamily="2" charset="2"/>
              </a:rPr>
              <a:t>하는 단계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sym typeface="Wingdings" panose="05000000000000000000" pitchFamily="2" charset="2"/>
              </a:rPr>
              <a:t>여러 개의 </a:t>
            </a:r>
            <a:r>
              <a:rPr lang="en-US" altLang="ko-KR" sz="2000" dirty="0">
                <a:sym typeface="Wingdings" panose="05000000000000000000" pitchFamily="2" charset="2"/>
              </a:rPr>
              <a:t>RBM</a:t>
            </a:r>
            <a:r>
              <a:rPr lang="ko-KR" altLang="en-US" sz="2000" dirty="0">
                <a:sym typeface="Wingdings" panose="05000000000000000000" pitchFamily="2" charset="2"/>
              </a:rPr>
              <a:t>을 위로 쌓아가면서 </a:t>
            </a:r>
            <a:r>
              <a:rPr lang="en-US" altLang="ko-KR" sz="2000" dirty="0">
                <a:sym typeface="Wingdings" panose="05000000000000000000" pitchFamily="2" charset="2"/>
              </a:rPr>
              <a:t>layer </a:t>
            </a:r>
            <a:r>
              <a:rPr lang="ko-KR" altLang="en-US" sz="2000" dirty="0">
                <a:sym typeface="Wingdings" panose="05000000000000000000" pitchFamily="2" charset="2"/>
              </a:rPr>
              <a:t>별로 학습</a:t>
            </a:r>
            <a:endParaRPr lang="en-US" altLang="ko-KR" sz="2000" dirty="0">
              <a:sym typeface="Wingdings" panose="05000000000000000000" pitchFamily="2" charset="2"/>
            </a:endParaRPr>
          </a:p>
          <a:p>
            <a:pPr lvl="1" indent="0">
              <a:buNone/>
            </a:pPr>
            <a:r>
              <a:rPr lang="en-US" altLang="ko-KR" sz="2000" dirty="0"/>
              <a:t>(</a:t>
            </a:r>
            <a:r>
              <a:rPr lang="ko-KR" altLang="en-US" sz="2000" dirty="0"/>
              <a:t>이전 </a:t>
            </a:r>
            <a:r>
              <a:rPr lang="en-US" altLang="ko-KR" sz="2000" dirty="0"/>
              <a:t>feature detectors layer</a:t>
            </a:r>
            <a:r>
              <a:rPr lang="ko-KR" altLang="en-US" sz="2000" dirty="0"/>
              <a:t>가 다음 </a:t>
            </a:r>
            <a:r>
              <a:rPr lang="en-US" altLang="ko-KR" sz="2000" dirty="0"/>
              <a:t>RBM</a:t>
            </a:r>
            <a:r>
              <a:rPr lang="ko-KR" altLang="en-US" sz="2000" dirty="0"/>
              <a:t>을 학습하기 위한 데이터로 처리</a:t>
            </a:r>
            <a:r>
              <a:rPr lang="en-US" altLang="ko-KR" sz="2000" dirty="0"/>
              <a:t>)</a:t>
            </a:r>
          </a:p>
          <a:p>
            <a:pPr lvl="1" indent="0">
              <a:buNone/>
            </a:pPr>
            <a:endParaRPr lang="en-US" altLang="ko-KR" sz="2000" dirty="0"/>
          </a:p>
          <a:p>
            <a:pPr marL="626364" lvl="1" indent="-342900">
              <a:buFont typeface="Wingdings" panose="05000000000000000000" pitchFamily="2" charset="2"/>
              <a:buChar char="à"/>
            </a:pPr>
            <a:r>
              <a:rPr lang="en-US" altLang="ko-KR" sz="2000" dirty="0"/>
              <a:t>Gradient Vanishing(</a:t>
            </a:r>
            <a:r>
              <a:rPr lang="ko-KR" altLang="en-US" sz="2000" dirty="0"/>
              <a:t>기울기 소실</a:t>
            </a:r>
            <a:r>
              <a:rPr lang="en-US" altLang="ko-KR" sz="2000" dirty="0"/>
              <a:t>) </a:t>
            </a:r>
            <a:r>
              <a:rPr lang="ko-KR" altLang="en-US" sz="2000" dirty="0"/>
              <a:t>문제 완화</a:t>
            </a:r>
            <a:endParaRPr lang="en-US" altLang="ko-KR" sz="2000" dirty="0"/>
          </a:p>
          <a:p>
            <a:pPr marL="626364" lvl="1" indent="-342900">
              <a:buFont typeface="Wingdings" panose="05000000000000000000" pitchFamily="2" charset="2"/>
              <a:buChar char="à"/>
            </a:pPr>
            <a:r>
              <a:rPr lang="ko-KR" altLang="en-US" sz="2000" dirty="0"/>
              <a:t>가중치 초기화에 효과적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1B8BD81-0E25-43D8-958D-A640CDCE1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1381" y="1140978"/>
            <a:ext cx="2503993" cy="554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3040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3C105-E738-AA29-1AA7-2FA1F6C6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Autoencoder </a:t>
            </a:r>
            <a:r>
              <a:rPr lang="ko-KR" altLang="en-US" dirty="0"/>
              <a:t>생성 및 </a:t>
            </a:r>
            <a:r>
              <a:rPr lang="en-US" altLang="ko-KR" dirty="0"/>
              <a:t>fine-tuning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51EE4-2234-3FA4-1AEB-770ECD1B45F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/>
              <a:t>Pretraining </a:t>
            </a:r>
            <a:r>
              <a:rPr lang="ko-KR" altLang="en-US" sz="2000" dirty="0"/>
              <a:t>후</a:t>
            </a:r>
            <a:r>
              <a:rPr lang="en-US" altLang="ko-KR" sz="2000" dirty="0"/>
              <a:t>, autoencoder</a:t>
            </a:r>
            <a:r>
              <a:rPr lang="ko-KR" altLang="en-US" sz="2000" dirty="0"/>
              <a:t> 형태로 변형</a:t>
            </a:r>
            <a:r>
              <a:rPr lang="en-US" altLang="ko-KR" sz="2000" dirty="0"/>
              <a:t>(unfolded, unrolled)</a:t>
            </a:r>
          </a:p>
          <a:p>
            <a:pPr marL="626364" lvl="1" indent="-342900">
              <a:buFont typeface="Wingdings" panose="05000000000000000000" pitchFamily="2" charset="2"/>
              <a:buChar char="§"/>
            </a:pPr>
            <a:r>
              <a:rPr lang="en-US" altLang="ko-KR" sz="2000" dirty="0"/>
              <a:t>RBM</a:t>
            </a:r>
            <a:r>
              <a:rPr lang="ko-KR" altLang="en-US" sz="2000" dirty="0"/>
              <a:t>의 가중치 </a:t>
            </a:r>
            <a:r>
              <a:rPr lang="en-US" altLang="ko-KR" sz="2000" dirty="0"/>
              <a:t>W</a:t>
            </a:r>
            <a:r>
              <a:rPr lang="ko-KR" altLang="en-US" sz="2000" dirty="0"/>
              <a:t>를 활용해 </a:t>
            </a:r>
            <a:r>
              <a:rPr lang="en-US" altLang="ko-KR" sz="2000" dirty="0"/>
              <a:t>autoencoder</a:t>
            </a:r>
            <a:r>
              <a:rPr lang="ko-KR" altLang="en-US" sz="2000" dirty="0"/>
              <a:t>를 초기화</a:t>
            </a:r>
            <a:endParaRPr lang="en-US" altLang="ko-KR" sz="2000" dirty="0"/>
          </a:p>
          <a:p>
            <a:pPr lvl="1" indent="0">
              <a:buNone/>
            </a:pPr>
            <a:r>
              <a:rPr lang="en-US" altLang="ko-KR" sz="2000" dirty="0"/>
              <a:t>(</a:t>
            </a:r>
            <a:r>
              <a:rPr lang="ko-KR" altLang="en-US" sz="2000" dirty="0"/>
              <a:t>동일한</a:t>
            </a:r>
            <a:r>
              <a:rPr lang="en-US" altLang="ko-KR" sz="2000" dirty="0"/>
              <a:t> W</a:t>
            </a:r>
            <a:r>
              <a:rPr lang="ko-KR" altLang="en-US" sz="2000" dirty="0"/>
              <a:t>를 사용하여 </a:t>
            </a:r>
            <a:r>
              <a:rPr lang="en-US" altLang="ko-KR" sz="2000" dirty="0"/>
              <a:t>encoder</a:t>
            </a:r>
            <a:r>
              <a:rPr lang="ko-KR" altLang="en-US" sz="2000" dirty="0"/>
              <a:t>와 </a:t>
            </a:r>
            <a:r>
              <a:rPr lang="en-US" altLang="ko-KR" sz="2000" dirty="0"/>
              <a:t>decoder </a:t>
            </a:r>
            <a:r>
              <a:rPr lang="ko-KR" altLang="en-US" sz="2000" dirty="0"/>
              <a:t>구성</a:t>
            </a:r>
            <a:r>
              <a:rPr lang="en-US" altLang="ko-KR" sz="2000" dirty="0"/>
              <a:t>)</a:t>
            </a:r>
          </a:p>
          <a:p>
            <a:pPr lvl="1" indent="0">
              <a:buNone/>
            </a:pPr>
            <a:endParaRPr lang="en-US" altLang="ko-KR" sz="1100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altLang="ko-KR" sz="2000" dirty="0"/>
              <a:t>Global Fine-tuning</a:t>
            </a:r>
          </a:p>
          <a:p>
            <a:r>
              <a:rPr lang="en-US" altLang="ko-KR" sz="2000" dirty="0"/>
              <a:t>-&gt; </a:t>
            </a:r>
            <a:r>
              <a:rPr lang="ko-KR" altLang="en-US" sz="2000" dirty="0"/>
              <a:t>모든 레이어의 </a:t>
            </a:r>
            <a:r>
              <a:rPr lang="en-US" altLang="ko-KR" sz="2000" dirty="0"/>
              <a:t>W</a:t>
            </a:r>
            <a:r>
              <a:rPr lang="ko-KR" altLang="en-US" sz="2000" dirty="0"/>
              <a:t>를 최적화 </a:t>
            </a:r>
            <a:r>
              <a:rPr lang="en-US" altLang="ko-KR" sz="2000" dirty="0"/>
              <a:t>(backpropagation</a:t>
            </a:r>
            <a:r>
              <a:rPr lang="ko-KR" altLang="en-US" sz="2000" dirty="0"/>
              <a:t>으로 조정</a:t>
            </a:r>
            <a:r>
              <a:rPr lang="en-US" altLang="ko-KR" sz="2000" dirty="0"/>
              <a:t>)</a:t>
            </a:r>
          </a:p>
          <a:p>
            <a:pPr marL="626364" lvl="1" indent="-342900">
              <a:buFont typeface="Wingdings" panose="05000000000000000000" pitchFamily="2" charset="2"/>
              <a:buChar char="§"/>
            </a:pPr>
            <a:r>
              <a:rPr lang="en-US" altLang="ko-KR" sz="2000" dirty="0"/>
              <a:t>Cross-entropy error</a:t>
            </a:r>
            <a:r>
              <a:rPr lang="ko-KR" altLang="en-US" sz="2000" dirty="0"/>
              <a:t> 최소화</a:t>
            </a:r>
            <a:endParaRPr lang="en-US" altLang="ko-KR" sz="2000" dirty="0"/>
          </a:p>
          <a:p>
            <a:pPr lvl="1" indent="0">
              <a:buNone/>
            </a:pPr>
            <a:endParaRPr lang="en-US" altLang="ko-KR" sz="2000" dirty="0"/>
          </a:p>
          <a:p>
            <a:pPr lvl="1" indent="0">
              <a:buNone/>
            </a:pPr>
            <a:endParaRPr lang="en-US" altLang="ko-KR" sz="20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CAE9FF72-4E83-48B1-9566-50B533BE5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599" y="1132884"/>
            <a:ext cx="4169901" cy="547426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5832E74-0DF7-440A-866E-84414EF4D5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1709" y="5203765"/>
            <a:ext cx="5178681" cy="421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DD1FBF0-9F73-4B77-AFEE-D7B7679A61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1709" y="5844013"/>
            <a:ext cx="2915057" cy="6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160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4A1ED0-AFC7-9158-1853-EAB84C4E2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166169-FD9B-8138-6980-28527680559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276225"/>
            <a:ext cx="11210543" cy="5281891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Abstract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차원 축소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PCA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Autoencoder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RBM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에너지 함수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가중치 업데이트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Pretraining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Autoencoder </a:t>
            </a:r>
            <a:r>
              <a:rPr lang="ko-KR" altLang="en-US" sz="2000" dirty="0"/>
              <a:t>생성 및 </a:t>
            </a:r>
            <a:r>
              <a:rPr lang="en-US" altLang="ko-KR" sz="2000" dirty="0"/>
              <a:t>fine-tuning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실험 설명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결론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735202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3C105-E738-AA29-1AA7-2FA1F6C6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</a:t>
            </a:r>
            <a:r>
              <a:rPr lang="ko-KR" altLang="en-US" dirty="0"/>
              <a:t>곡선 임의 샘플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9F5396-E4CF-4B5B-8AA4-03337A521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794" y="2330247"/>
            <a:ext cx="5935249" cy="4097146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EE0641F1-D7DA-4F58-AFEB-6E200151AA13}"/>
              </a:ext>
            </a:extLst>
          </p:cNvPr>
          <p:cNvSpPr txBox="1">
            <a:spLocks/>
          </p:cNvSpPr>
          <p:nvPr/>
        </p:nvSpPr>
        <p:spPr>
          <a:xfrm>
            <a:off x="312535" y="3468329"/>
            <a:ext cx="5737236" cy="280465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Deep autoencoder(6-dimensional)	1.44</a:t>
            </a:r>
          </a:p>
          <a:p>
            <a:endParaRPr lang="en-US" altLang="ko-KR" sz="1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Logistic PCA (6 components)		7.64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Logistic PCA (18 components)		2.45</a:t>
            </a:r>
          </a:p>
          <a:p>
            <a:endParaRPr lang="en-US" altLang="ko-KR" sz="11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Standard PCA (18 components)	5.90</a:t>
            </a:r>
            <a:endParaRPr lang="ko-KR" altLang="en-US" sz="24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ko-KR" altLang="en-US" sz="20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51E72D-AC33-4E62-BEE5-2868220017FB}"/>
              </a:ext>
            </a:extLst>
          </p:cNvPr>
          <p:cNvSpPr txBox="1"/>
          <p:nvPr/>
        </p:nvSpPr>
        <p:spPr>
          <a:xfrm>
            <a:off x="4886632" y="2766327"/>
            <a:ext cx="739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MSE</a:t>
            </a:r>
            <a:endParaRPr lang="ko-KR" alt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2D54E2-A24C-4058-AE9E-0A7BD6EE42D0}"/>
              </a:ext>
            </a:extLst>
          </p:cNvPr>
          <p:cNvSpPr txBox="1"/>
          <p:nvPr/>
        </p:nvSpPr>
        <p:spPr>
          <a:xfrm>
            <a:off x="536957" y="2764634"/>
            <a:ext cx="200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reconstruction</a:t>
            </a:r>
            <a:endParaRPr lang="ko-KR" alt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B61D29-C0E5-4A4F-BBC6-ED8067062A24}"/>
              </a:ext>
            </a:extLst>
          </p:cNvPr>
          <p:cNvSpPr txBox="1"/>
          <p:nvPr/>
        </p:nvSpPr>
        <p:spPr>
          <a:xfrm>
            <a:off x="8625191" y="6427393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Fig. 2A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E3D417-699E-4A74-B1FF-1D1BF924E6C2}"/>
              </a:ext>
            </a:extLst>
          </p:cNvPr>
          <p:cNvSpPr txBox="1"/>
          <p:nvPr/>
        </p:nvSpPr>
        <p:spPr>
          <a:xfrm>
            <a:off x="1541174" y="1474420"/>
            <a:ext cx="4368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784(28 x 28) – 400 – 200 – 100 – 50 – 25 – 6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8DEBCD2-B5A1-4924-B0B0-85145754E0AB}"/>
              </a:ext>
            </a:extLst>
          </p:cNvPr>
          <p:cNvSpPr txBox="1"/>
          <p:nvPr/>
        </p:nvSpPr>
        <p:spPr>
          <a:xfrm>
            <a:off x="536957" y="147442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인코더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A04C3C-D968-4823-88FF-CCB1AA047425}"/>
              </a:ext>
            </a:extLst>
          </p:cNvPr>
          <p:cNvSpPr txBox="1"/>
          <p:nvPr/>
        </p:nvSpPr>
        <p:spPr>
          <a:xfrm>
            <a:off x="536957" y="211307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디코더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1E0490-75DB-470D-98A5-F98695CA9C20}"/>
              </a:ext>
            </a:extLst>
          </p:cNvPr>
          <p:cNvSpPr txBox="1"/>
          <p:nvPr/>
        </p:nvSpPr>
        <p:spPr>
          <a:xfrm>
            <a:off x="1541174" y="2069520"/>
            <a:ext cx="35012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 – 25 – 50 – 100 – 200 – 400 – 784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C5522C6-146B-44F2-A86F-81D12EEB9B32}"/>
              </a:ext>
            </a:extLst>
          </p:cNvPr>
          <p:cNvSpPr/>
          <p:nvPr/>
        </p:nvSpPr>
        <p:spPr>
          <a:xfrm>
            <a:off x="5487147" y="1497349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F6B7E094-0730-48B4-B875-903DEF97C17E}"/>
              </a:ext>
            </a:extLst>
          </p:cNvPr>
          <p:cNvSpPr/>
          <p:nvPr/>
        </p:nvSpPr>
        <p:spPr>
          <a:xfrm>
            <a:off x="1511678" y="2081163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C8AB1576-1723-40B4-8262-455EAD97D782}"/>
              </a:ext>
            </a:extLst>
          </p:cNvPr>
          <p:cNvCxnSpPr>
            <a:stCxn id="24" idx="0"/>
          </p:cNvCxnSpPr>
          <p:nvPr/>
        </p:nvCxnSpPr>
        <p:spPr>
          <a:xfrm rot="5400000" flipH="1" flipV="1">
            <a:off x="5938203" y="1103579"/>
            <a:ext cx="111001" cy="676541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3F95BAE-67BB-4874-8CB8-271EE8E8F3FC}"/>
              </a:ext>
            </a:extLst>
          </p:cNvPr>
          <p:cNvSpPr txBox="1"/>
          <p:nvPr/>
        </p:nvSpPr>
        <p:spPr>
          <a:xfrm>
            <a:off x="6411769" y="1201683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linear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0303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3C105-E738-AA29-1AA7-2FA1F6C6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MNIST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2CBB4D-8398-4EDC-A0A4-9A1C022D6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883" y="3414511"/>
            <a:ext cx="6439161" cy="2611802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D15CD9CF-8BBF-4C9E-9F4A-B14B672541DA}"/>
              </a:ext>
            </a:extLst>
          </p:cNvPr>
          <p:cNvSpPr txBox="1">
            <a:spLocks/>
          </p:cNvSpPr>
          <p:nvPr/>
        </p:nvSpPr>
        <p:spPr>
          <a:xfrm>
            <a:off x="276335" y="4257637"/>
            <a:ext cx="5651501" cy="19141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autoencoder(30-dimensional)	         3.00</a:t>
            </a:r>
            <a:endParaRPr lang="en-US" altLang="ko-KR" sz="9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Logistic PCA (30-dimensional)	         8.01</a:t>
            </a:r>
            <a:endParaRPr lang="en-US" altLang="ko-KR" sz="1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Standard PCA (30-dimensional)       13.87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ADE2B4-00AD-4519-8828-E7BDC7877911}"/>
              </a:ext>
            </a:extLst>
          </p:cNvPr>
          <p:cNvSpPr txBox="1"/>
          <p:nvPr/>
        </p:nvSpPr>
        <p:spPr>
          <a:xfrm>
            <a:off x="4476578" y="3606088"/>
            <a:ext cx="739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MSE</a:t>
            </a:r>
            <a:endParaRPr lang="ko-KR" alt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5858F5-1BE6-4C2B-93BE-54D271D1554F}"/>
              </a:ext>
            </a:extLst>
          </p:cNvPr>
          <p:cNvSpPr txBox="1"/>
          <p:nvPr/>
        </p:nvSpPr>
        <p:spPr>
          <a:xfrm>
            <a:off x="536956" y="3605242"/>
            <a:ext cx="20084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reconstruction</a:t>
            </a:r>
            <a:endParaRPr lang="ko-KR" alt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318AAB-2774-4C00-87FE-4290F56B453F}"/>
              </a:ext>
            </a:extLst>
          </p:cNvPr>
          <p:cNvSpPr txBox="1"/>
          <p:nvPr/>
        </p:nvSpPr>
        <p:spPr>
          <a:xfrm>
            <a:off x="8133136" y="6052904"/>
            <a:ext cx="5982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Fig. 2B</a:t>
            </a:r>
            <a:endParaRPr lang="ko-KR" altLang="en-US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2ECA4B-D5F7-44C4-8553-A02C53846073}"/>
              </a:ext>
            </a:extLst>
          </p:cNvPr>
          <p:cNvSpPr txBox="1"/>
          <p:nvPr/>
        </p:nvSpPr>
        <p:spPr>
          <a:xfrm>
            <a:off x="1541174" y="1759556"/>
            <a:ext cx="363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784(28 x 28) – 1000 – 500 – 250 – 30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C8386D-7404-498E-B6C2-ADA6EA4653BB}"/>
              </a:ext>
            </a:extLst>
          </p:cNvPr>
          <p:cNvSpPr txBox="1"/>
          <p:nvPr/>
        </p:nvSpPr>
        <p:spPr>
          <a:xfrm>
            <a:off x="536957" y="175955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인코더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7B0A9D2-D469-4EAA-84CA-BD1AE85EF147}"/>
              </a:ext>
            </a:extLst>
          </p:cNvPr>
          <p:cNvSpPr txBox="1"/>
          <p:nvPr/>
        </p:nvSpPr>
        <p:spPr>
          <a:xfrm>
            <a:off x="536957" y="2398206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디코더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A4EC7B-2409-48A0-938B-D3EF50BBB5FA}"/>
              </a:ext>
            </a:extLst>
          </p:cNvPr>
          <p:cNvSpPr txBox="1"/>
          <p:nvPr/>
        </p:nvSpPr>
        <p:spPr>
          <a:xfrm>
            <a:off x="1541174" y="2354656"/>
            <a:ext cx="2824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30 – 250 – 500 – 1000 – 784</a:t>
            </a:r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A1A8D8C9-31ED-4A68-BABD-BB5D5BDF3168}"/>
              </a:ext>
            </a:extLst>
          </p:cNvPr>
          <p:cNvSpPr/>
          <p:nvPr/>
        </p:nvSpPr>
        <p:spPr>
          <a:xfrm>
            <a:off x="4755252" y="1780863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C20F4BD-F4EE-4A30-B09E-1AB938271290}"/>
              </a:ext>
            </a:extLst>
          </p:cNvPr>
          <p:cNvSpPr/>
          <p:nvPr/>
        </p:nvSpPr>
        <p:spPr>
          <a:xfrm>
            <a:off x="1560838" y="2366299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09773FCB-A17C-48B8-A423-BDD206463988}"/>
              </a:ext>
            </a:extLst>
          </p:cNvPr>
          <p:cNvCxnSpPr/>
          <p:nvPr/>
        </p:nvCxnSpPr>
        <p:spPr>
          <a:xfrm rot="5400000" flipH="1" flipV="1">
            <a:off x="5190951" y="1383747"/>
            <a:ext cx="111001" cy="676541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43281698-852D-4CC6-B150-66370B91CC56}"/>
              </a:ext>
            </a:extLst>
          </p:cNvPr>
          <p:cNvSpPr txBox="1"/>
          <p:nvPr/>
        </p:nvSpPr>
        <p:spPr>
          <a:xfrm>
            <a:off x="5664517" y="1481851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linear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0194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3C105-E738-AA29-1AA7-2FA1F6C6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MNIST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F8A4ADF-345D-4672-8B5C-C2CFEAFA3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899" y="1307690"/>
            <a:ext cx="9354145" cy="4990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A54FE4-22B2-49DB-A5F2-75C5CE5666A1}"/>
              </a:ext>
            </a:extLst>
          </p:cNvPr>
          <p:cNvSpPr txBox="1"/>
          <p:nvPr/>
        </p:nvSpPr>
        <p:spPr>
          <a:xfrm>
            <a:off x="707923" y="3593780"/>
            <a:ext cx="17851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A – PCA</a:t>
            </a:r>
          </a:p>
          <a:p>
            <a:r>
              <a:rPr lang="en-US" altLang="ko-KR" dirty="0"/>
              <a:t>B – autoencoder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BF90D-CC27-4527-B282-81B95038401E}"/>
              </a:ext>
            </a:extLst>
          </p:cNvPr>
          <p:cNvSpPr txBox="1"/>
          <p:nvPr/>
        </p:nvSpPr>
        <p:spPr>
          <a:xfrm>
            <a:off x="6672977" y="6160109"/>
            <a:ext cx="609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Fig. 3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5789212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3C105-E738-AA29-1AA7-2FA1F6C6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Olivetti </a:t>
            </a:r>
            <a:r>
              <a:rPr lang="ko-KR" altLang="en-US" dirty="0"/>
              <a:t>얼굴 데이터 세트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90720A-2EAF-4951-98B5-EB0B0D5F45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66" y="2917722"/>
            <a:ext cx="10553831" cy="31597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57A081-8083-4A64-AFE9-3FDD46BA48D7}"/>
              </a:ext>
            </a:extLst>
          </p:cNvPr>
          <p:cNvSpPr txBox="1"/>
          <p:nvPr/>
        </p:nvSpPr>
        <p:spPr>
          <a:xfrm>
            <a:off x="5791006" y="6077497"/>
            <a:ext cx="609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Fig. 2C</a:t>
            </a:r>
            <a:endParaRPr lang="ko-KR" altLang="en-US" sz="12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B63C5722-4AFE-41BC-90AD-B2205B63DEBD}"/>
              </a:ext>
            </a:extLst>
          </p:cNvPr>
          <p:cNvSpPr txBox="1">
            <a:spLocks/>
          </p:cNvSpPr>
          <p:nvPr/>
        </p:nvSpPr>
        <p:spPr>
          <a:xfrm>
            <a:off x="6414451" y="1707369"/>
            <a:ext cx="5240593" cy="134631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autoencoder(30-dimensional)		126</a:t>
            </a:r>
            <a:endParaRPr lang="en-US" altLang="ko-KR" sz="1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400" dirty="0"/>
              <a:t>PCA (30-dimensional)	      		135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4ACD07-14CC-4290-A660-56C11092AFAB}"/>
              </a:ext>
            </a:extLst>
          </p:cNvPr>
          <p:cNvSpPr txBox="1"/>
          <p:nvPr/>
        </p:nvSpPr>
        <p:spPr>
          <a:xfrm>
            <a:off x="10915739" y="1165350"/>
            <a:ext cx="7393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MSE</a:t>
            </a:r>
            <a:endParaRPr lang="ko-KR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445476-7040-47BF-9760-FC1962D09A4D}"/>
              </a:ext>
            </a:extLst>
          </p:cNvPr>
          <p:cNvSpPr txBox="1"/>
          <p:nvPr/>
        </p:nvSpPr>
        <p:spPr>
          <a:xfrm>
            <a:off x="1541174" y="1602240"/>
            <a:ext cx="294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625 – 2000 – 1000 – 500 – 30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449FEE-6B10-4822-A3A8-9354DBC01E86}"/>
              </a:ext>
            </a:extLst>
          </p:cNvPr>
          <p:cNvSpPr txBox="1"/>
          <p:nvPr/>
        </p:nvSpPr>
        <p:spPr>
          <a:xfrm>
            <a:off x="536957" y="160224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인코더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CFB923-294A-4CDF-B1EA-328B5B59BB7A}"/>
              </a:ext>
            </a:extLst>
          </p:cNvPr>
          <p:cNvSpPr txBox="1"/>
          <p:nvPr/>
        </p:nvSpPr>
        <p:spPr>
          <a:xfrm>
            <a:off x="536957" y="2240890"/>
            <a:ext cx="877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디코더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257476-ECD5-4902-B750-0A18EA7B68D2}"/>
              </a:ext>
            </a:extLst>
          </p:cNvPr>
          <p:cNvSpPr txBox="1"/>
          <p:nvPr/>
        </p:nvSpPr>
        <p:spPr>
          <a:xfrm>
            <a:off x="1541174" y="2197340"/>
            <a:ext cx="294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30 – 500 – 1000 – 2000 – 625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8AB75914-6907-4D59-9784-EFE37066EB04}"/>
              </a:ext>
            </a:extLst>
          </p:cNvPr>
          <p:cNvSpPr/>
          <p:nvPr/>
        </p:nvSpPr>
        <p:spPr>
          <a:xfrm>
            <a:off x="4057158" y="1623547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BF88A43-2808-4ADF-A4DA-6130FD873832}"/>
              </a:ext>
            </a:extLst>
          </p:cNvPr>
          <p:cNvSpPr/>
          <p:nvPr/>
        </p:nvSpPr>
        <p:spPr>
          <a:xfrm>
            <a:off x="1560838" y="2208983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193A38-28C2-43DA-862E-B0CD04F5C51F}"/>
              </a:ext>
            </a:extLst>
          </p:cNvPr>
          <p:cNvSpPr txBox="1"/>
          <p:nvPr/>
        </p:nvSpPr>
        <p:spPr>
          <a:xfrm>
            <a:off x="1302144" y="1266382"/>
            <a:ext cx="71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linear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20521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876A8-B27C-D15A-FC32-59502769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documents (</a:t>
            </a:r>
            <a:r>
              <a:rPr lang="ko-KR" altLang="en-US" dirty="0"/>
              <a:t>뉴스와이어 기사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B9C184-0860-42F3-0B41-10D946D4656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3401" y="1463040"/>
            <a:ext cx="11096242" cy="481977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LSA(latent semantic analysis) : Term-Document</a:t>
            </a:r>
            <a:r>
              <a:rPr lang="ko-KR" altLang="en-US" sz="2000" dirty="0">
                <a:latin typeface="+mn-ea"/>
              </a:rPr>
              <a:t> 행렬을 </a:t>
            </a:r>
            <a:r>
              <a:rPr lang="ko-KR" altLang="en-US" sz="2000" dirty="0" err="1">
                <a:latin typeface="+mn-ea"/>
              </a:rPr>
              <a:t>저차원</a:t>
            </a:r>
            <a:r>
              <a:rPr lang="ko-KR" altLang="en-US" sz="2000" dirty="0">
                <a:latin typeface="+mn-ea"/>
              </a:rPr>
              <a:t> 공간으로 축소하여 잠재적인 의미 발견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Term-Document </a:t>
            </a:r>
            <a:r>
              <a:rPr lang="ko-KR" altLang="en-US" sz="2000" dirty="0">
                <a:latin typeface="+mn-ea"/>
              </a:rPr>
              <a:t>행렬 생성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TF-IDF</a:t>
            </a:r>
            <a:r>
              <a:rPr lang="ko-KR" altLang="en-US" sz="2000" dirty="0">
                <a:latin typeface="+mn-ea"/>
              </a:rPr>
              <a:t>변환</a:t>
            </a:r>
            <a:r>
              <a:rPr lang="en-US" altLang="ko-KR" sz="2000" dirty="0">
                <a:latin typeface="+mn-ea"/>
              </a:rPr>
              <a:t>(Term Frequency – Inverse Document Frequency) -&gt; </a:t>
            </a:r>
            <a:r>
              <a:rPr lang="ko-KR" altLang="en-US" sz="2000" dirty="0">
                <a:latin typeface="+mn-ea"/>
              </a:rPr>
              <a:t>가중치를 적용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SVD(Singular Value Decomposition, </a:t>
            </a:r>
            <a:r>
              <a:rPr lang="ko-KR" altLang="en-US" sz="2000" dirty="0" err="1">
                <a:latin typeface="+mn-ea"/>
              </a:rPr>
              <a:t>특이값</a:t>
            </a:r>
            <a:r>
              <a:rPr lang="ko-KR" altLang="en-US" sz="2000" dirty="0">
                <a:latin typeface="+mn-ea"/>
              </a:rPr>
              <a:t> 분해</a:t>
            </a:r>
            <a:r>
              <a:rPr lang="en-US" altLang="ko-KR" sz="2000" dirty="0">
                <a:latin typeface="+mn-ea"/>
              </a:rPr>
              <a:t>)</a:t>
            </a:r>
          </a:p>
          <a:p>
            <a:pPr marL="971550" lvl="2" indent="-285750">
              <a:buFont typeface="Wingdings" panose="05000000000000000000" pitchFamily="2" charset="2"/>
              <a:buChar char="§"/>
            </a:pPr>
            <a:r>
              <a:rPr lang="en-US" altLang="ko-KR" sz="1800" kern="1200" dirty="0">
                <a:solidFill>
                  <a:srgbClr val="3B3838"/>
                </a:solidFill>
                <a:effectLst/>
                <a:latin typeface="Pretendard"/>
                <a:ea typeface="Pretendard"/>
                <a:cs typeface="+mn-cs"/>
              </a:rPr>
              <a:t>Term-Document </a:t>
            </a:r>
            <a:r>
              <a:rPr lang="ko-KR" altLang="en-US" sz="1800" kern="1200" dirty="0">
                <a:solidFill>
                  <a:srgbClr val="3B3838"/>
                </a:solidFill>
                <a:effectLst/>
                <a:latin typeface="Pretendard"/>
                <a:ea typeface="Pretendard"/>
                <a:cs typeface="+mn-cs"/>
              </a:rPr>
              <a:t>행렬을 분해하여 </a:t>
            </a:r>
            <a:r>
              <a:rPr lang="ko-KR" altLang="en-US" sz="1800" kern="1200" dirty="0" err="1">
                <a:solidFill>
                  <a:srgbClr val="3B3838"/>
                </a:solidFill>
                <a:effectLst/>
                <a:latin typeface="Pretendard"/>
                <a:ea typeface="Pretendard"/>
                <a:cs typeface="+mn-cs"/>
              </a:rPr>
              <a:t>저차원</a:t>
            </a:r>
            <a:r>
              <a:rPr lang="ko-KR" altLang="en-US" sz="1800" kern="1200" dirty="0">
                <a:solidFill>
                  <a:srgbClr val="3B3838"/>
                </a:solidFill>
                <a:effectLst/>
                <a:latin typeface="Pretendard"/>
                <a:ea typeface="Pretendard"/>
                <a:cs typeface="+mn-cs"/>
              </a:rPr>
              <a:t> 벡터 공간으로 변환</a:t>
            </a:r>
            <a:endParaRPr lang="en-US" altLang="ko-KR" sz="1800" kern="1200" dirty="0">
              <a:solidFill>
                <a:srgbClr val="3B3838"/>
              </a:solidFill>
              <a:effectLst/>
              <a:latin typeface="Pretendard"/>
              <a:ea typeface="Pretendard"/>
              <a:cs typeface="+mn-cs"/>
            </a:endParaRPr>
          </a:p>
          <a:p>
            <a:pPr marL="971550" lvl="2" indent="-285750">
              <a:buFont typeface="Wingdings" panose="05000000000000000000" pitchFamily="2" charset="2"/>
              <a:buChar char="§"/>
            </a:pPr>
            <a:r>
              <a:rPr lang="ko-KR" altLang="en-US" sz="1800" dirty="0">
                <a:solidFill>
                  <a:srgbClr val="3B3838"/>
                </a:solidFill>
                <a:latin typeface="Pretendard"/>
              </a:rPr>
              <a:t>차원 축소 및 노이즈 제거</a:t>
            </a:r>
            <a:endParaRPr lang="en-US" altLang="ko-KR" sz="1800" dirty="0">
              <a:solidFill>
                <a:srgbClr val="3B3838"/>
              </a:solidFill>
              <a:latin typeface="Pretendard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C90979-505D-8527-3F13-F06A75CB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04E9C9C-6D1C-4B72-97AF-839B35E78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013" y="2888750"/>
            <a:ext cx="2419688" cy="12098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728E069-3BC8-4070-B24C-49039F2472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3113" y="2395762"/>
            <a:ext cx="4891182" cy="186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510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876A8-B27C-D15A-FC32-59502769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documents (</a:t>
            </a:r>
            <a:r>
              <a:rPr lang="ko-KR" altLang="en-US" dirty="0"/>
              <a:t>뉴스와이어 기사</a:t>
            </a:r>
            <a:r>
              <a:rPr lang="en-US" altLang="ko-KR" dirty="0"/>
              <a:t>)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B9C184-0860-42F3-0B41-10D946D4656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87363" y="2497394"/>
            <a:ext cx="4412225" cy="2074606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Autoencoder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빠른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검색을 허용하는 코드 생성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r>
              <a:rPr lang="en-US" altLang="ko-KR" sz="2000" dirty="0">
                <a:latin typeface="+mn-ea"/>
              </a:rPr>
              <a:t>(2000 – 500 – 250 – 125 – 10)</a:t>
            </a: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9BBCF3-B9FE-4477-884E-B7B7F7C37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159" y="1620356"/>
            <a:ext cx="5501478" cy="460174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1CD43D1A-9E00-4AF2-B447-A2CA16CCE33C}"/>
              </a:ext>
            </a:extLst>
          </p:cNvPr>
          <p:cNvSpPr/>
          <p:nvPr/>
        </p:nvSpPr>
        <p:spPr>
          <a:xfrm>
            <a:off x="3927702" y="3598656"/>
            <a:ext cx="336571" cy="3365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E5090112-0BF6-4598-AB35-BE663F80B9DA}"/>
              </a:ext>
            </a:extLst>
          </p:cNvPr>
          <p:cNvCxnSpPr>
            <a:cxnSpLocks/>
            <a:stCxn id="7" idx="4"/>
          </p:cNvCxnSpPr>
          <p:nvPr/>
        </p:nvCxnSpPr>
        <p:spPr>
          <a:xfrm rot="16200000" flipH="1">
            <a:off x="4247337" y="3783878"/>
            <a:ext cx="269996" cy="572694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F7F1199-78AD-4FFE-8855-E0443F943AEF}"/>
              </a:ext>
            </a:extLst>
          </p:cNvPr>
          <p:cNvSpPr txBox="1"/>
          <p:nvPr/>
        </p:nvSpPr>
        <p:spPr>
          <a:xfrm>
            <a:off x="4668682" y="4020558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linear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DA358F-2D20-41CF-996F-59F2D0F63B18}"/>
              </a:ext>
            </a:extLst>
          </p:cNvPr>
          <p:cNvSpPr txBox="1"/>
          <p:nvPr/>
        </p:nvSpPr>
        <p:spPr>
          <a:xfrm>
            <a:off x="8435884" y="6047748"/>
            <a:ext cx="609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Fig. 4A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526910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876A8-B27C-D15A-FC32-59502769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실험 </a:t>
            </a:r>
            <a:r>
              <a:rPr lang="en-US" altLang="ko-KR" dirty="0"/>
              <a:t>– documents (</a:t>
            </a:r>
            <a:r>
              <a:rPr lang="ko-KR" altLang="en-US" dirty="0"/>
              <a:t>뉴스와이어 기사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C90979-505D-8527-3F13-F06A75CB6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DEDE765-2086-4B9B-B118-CC0272438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125" y="1590418"/>
            <a:ext cx="3877216" cy="367716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4075C0A-976D-45B7-8F61-78E2501E56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1677" y="1348991"/>
            <a:ext cx="5502730" cy="500175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86B90EE-1BCA-40E6-B978-A4A3B09E9821}"/>
              </a:ext>
            </a:extLst>
          </p:cNvPr>
          <p:cNvSpPr txBox="1"/>
          <p:nvPr/>
        </p:nvSpPr>
        <p:spPr>
          <a:xfrm>
            <a:off x="8048048" y="6350750"/>
            <a:ext cx="609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Fig. 4C</a:t>
            </a:r>
            <a:endParaRPr lang="ko-KR" alt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A17B4B-4C81-4EF2-B9A0-830239207582}"/>
              </a:ext>
            </a:extLst>
          </p:cNvPr>
          <p:cNvSpPr txBox="1"/>
          <p:nvPr/>
        </p:nvSpPr>
        <p:spPr>
          <a:xfrm>
            <a:off x="2451739" y="5267581"/>
            <a:ext cx="6099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Fig. 4B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7069002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2A51A-6E6A-9877-74FA-204504047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FAB67-62EF-1C9F-BC7E-39980611CA6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4500" y="1463040"/>
            <a:ext cx="10996386" cy="4601748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  <a:sym typeface="Wingdings" panose="05000000000000000000" pitchFamily="2" charset="2"/>
              </a:rPr>
              <a:t>비선형 차원 축소</a:t>
            </a:r>
            <a:endParaRPr lang="en-US" altLang="ko-KR" sz="2000" dirty="0">
              <a:latin typeface="+mn-ea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  <a:sym typeface="Wingdings" panose="05000000000000000000" pitchFamily="2" charset="2"/>
              </a:rPr>
              <a:t>Deep autoencoder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  <a:sym typeface="Wingdings" panose="05000000000000000000" pitchFamily="2" charset="2"/>
              </a:rPr>
              <a:t>Pretraining</a:t>
            </a:r>
            <a:r>
              <a:rPr lang="ko-KR" altLang="en-US" sz="2000" dirty="0">
                <a:latin typeface="+mn-ea"/>
                <a:sym typeface="Wingdings" panose="05000000000000000000" pitchFamily="2" charset="2"/>
              </a:rPr>
              <a:t>으로 초기 가중치 설정</a:t>
            </a:r>
            <a:endParaRPr lang="en-US" altLang="ko-KR" sz="2000" dirty="0">
              <a:latin typeface="+mn-ea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2000" dirty="0">
              <a:latin typeface="+mn-ea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7326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DE709B-6566-3152-7654-7D17EEB74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B927EA-4951-4DD1-661E-6E3A79DF7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6D6738-01D7-4542-B28E-DE68F2C8ED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6954" y="1340612"/>
            <a:ext cx="10966787" cy="3658887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/>
              <a:t>High-dimensional data -&gt; low-dimensional codes</a:t>
            </a:r>
          </a:p>
          <a:p>
            <a:r>
              <a:rPr lang="en-US" altLang="ko-KR" sz="2000" dirty="0"/>
              <a:t>-&gt; </a:t>
            </a:r>
            <a:r>
              <a:rPr lang="ko-KR" altLang="en-US" sz="2000" dirty="0"/>
              <a:t>작은 중심층을 가진 다층 신경망을 훈련하여 고차원 입력 벡터를 재구성</a:t>
            </a:r>
            <a:endParaRPr lang="en-US" altLang="ko-KR" sz="2000" dirty="0"/>
          </a:p>
          <a:p>
            <a:endParaRPr lang="en-US" altLang="ko-KR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가중치는 경사 </a:t>
            </a:r>
            <a:r>
              <a:rPr lang="ko-KR" altLang="en-US" sz="2000" dirty="0" err="1"/>
              <a:t>하강법</a:t>
            </a:r>
            <a:r>
              <a:rPr lang="en-US" altLang="ko-KR" sz="2000" dirty="0"/>
              <a:t>(Gradient Descent)</a:t>
            </a:r>
            <a:r>
              <a:rPr lang="ko-KR" altLang="en-US" sz="2000" dirty="0"/>
              <a:t>을 사용해 미세 조정되지만</a:t>
            </a:r>
            <a:r>
              <a:rPr lang="en-US" altLang="ko-KR" sz="2000" dirty="0"/>
              <a:t>, </a:t>
            </a:r>
            <a:r>
              <a:rPr lang="ko-KR" altLang="en-US" sz="2000" dirty="0"/>
              <a:t>초기 가중치</a:t>
            </a:r>
            <a:r>
              <a:rPr lang="en-US" altLang="ko-KR" sz="2000" dirty="0"/>
              <a:t>(initial weight)</a:t>
            </a:r>
            <a:r>
              <a:rPr lang="ko-KR" altLang="en-US" sz="2000" dirty="0"/>
              <a:t>가 좋은 해에 가까운 경우에만 효과적</a:t>
            </a:r>
            <a:endParaRPr lang="en-US" altLang="ko-KR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altLang="ko-KR" sz="18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/>
              <a:t>초기 가중치를 효과적으로 설정하는 방법을 소개</a:t>
            </a:r>
            <a:endParaRPr lang="en-US" altLang="ko-KR" sz="2000" dirty="0"/>
          </a:p>
          <a:p>
            <a:r>
              <a:rPr lang="en-US" altLang="ko-KR" sz="2000" dirty="0"/>
              <a:t>-&gt; deep</a:t>
            </a:r>
            <a:r>
              <a:rPr lang="ko-KR" altLang="en-US" sz="2000" dirty="0"/>
              <a:t> </a:t>
            </a:r>
            <a:r>
              <a:rPr lang="en-US" altLang="ko-KR" sz="2000" dirty="0"/>
              <a:t>autoencoder</a:t>
            </a:r>
            <a:r>
              <a:rPr lang="ko-KR" altLang="en-US" sz="2000" dirty="0"/>
              <a:t> </a:t>
            </a:r>
            <a:r>
              <a:rPr lang="en-US" altLang="ko-KR" sz="2000" dirty="0"/>
              <a:t>network</a:t>
            </a:r>
            <a:r>
              <a:rPr lang="ko-KR" altLang="en-US" sz="2000" dirty="0"/>
              <a:t>가 </a:t>
            </a:r>
            <a:r>
              <a:rPr lang="en-US" altLang="ko-KR" sz="2000" dirty="0"/>
              <a:t>PCA</a:t>
            </a:r>
            <a:r>
              <a:rPr lang="ko-KR" altLang="en-US" sz="2000" dirty="0"/>
              <a:t>보다 더 좋은 성능을 내는 </a:t>
            </a:r>
            <a:r>
              <a:rPr lang="ko-KR" altLang="en-US" sz="2000" dirty="0" err="1"/>
              <a:t>저차원</a:t>
            </a:r>
            <a:r>
              <a:rPr lang="ko-KR" altLang="en-US" sz="2000" dirty="0"/>
              <a:t> 코드를 학습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297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556E0C-9364-F7BD-16CB-81F6EC8B2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차원 축소 </a:t>
            </a:r>
            <a:r>
              <a:rPr lang="en-US" altLang="ko-KR" dirty="0"/>
              <a:t>(Dimensionality reduction)</a:t>
            </a:r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B974722C-E9BF-2395-31C3-6743CEBE39C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0592" y="1447440"/>
            <a:ext cx="11084452" cy="4601748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차원 축소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r>
              <a:rPr lang="en-US" altLang="ko-KR" sz="2000" dirty="0">
                <a:latin typeface="+mn-ea"/>
              </a:rPr>
              <a:t>-</a:t>
            </a:r>
            <a:r>
              <a:rPr lang="ko-KR" altLang="en-US" sz="2000" dirty="0">
                <a:latin typeface="+mn-ea"/>
              </a:rPr>
              <a:t>     고차원 데이터</a:t>
            </a:r>
            <a:r>
              <a:rPr lang="en-US" altLang="ko-KR" sz="2000" dirty="0">
                <a:latin typeface="+mn-ea"/>
              </a:rPr>
              <a:t>(High-dimensional data)</a:t>
            </a:r>
            <a:r>
              <a:rPr lang="ko-KR" altLang="en-US" sz="2000" dirty="0">
                <a:latin typeface="+mn-ea"/>
              </a:rPr>
              <a:t>를 저차원으로 변환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원본 데이터의 중요한 </a:t>
            </a:r>
            <a:r>
              <a:rPr lang="en-US" altLang="ko-KR" sz="2000" dirty="0">
                <a:latin typeface="+mn-ea"/>
              </a:rPr>
              <a:t>feature</a:t>
            </a:r>
            <a:r>
              <a:rPr lang="ko-KR" altLang="en-US" sz="2000" dirty="0">
                <a:latin typeface="+mn-ea"/>
              </a:rPr>
              <a:t>을 최대한 유지하면서 차원을 </a:t>
            </a:r>
            <a:r>
              <a:rPr lang="ko-KR" altLang="en-US" sz="2000" dirty="0" err="1">
                <a:latin typeface="+mn-ea"/>
              </a:rPr>
              <a:t>줄이는것이</a:t>
            </a:r>
            <a:r>
              <a:rPr lang="ko-KR" altLang="en-US" sz="2000" dirty="0">
                <a:latin typeface="+mn-ea"/>
              </a:rPr>
              <a:t> 핵심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대표적인 차원 축소 기법 </a:t>
            </a:r>
            <a:r>
              <a:rPr lang="en-US" altLang="ko-KR" sz="2000" dirty="0">
                <a:latin typeface="+mn-ea"/>
              </a:rPr>
              <a:t>: PCA, autoencoder, UMAP, t-SNE </a:t>
            </a:r>
            <a:r>
              <a:rPr lang="ko-KR" altLang="en-US" sz="2000" dirty="0">
                <a:latin typeface="+mn-ea"/>
              </a:rPr>
              <a:t>등</a:t>
            </a:r>
            <a:endParaRPr lang="en-US" altLang="ko-KR" sz="2000" dirty="0">
              <a:latin typeface="+mn-ea"/>
            </a:endParaRPr>
          </a:p>
          <a:p>
            <a:pPr lvl="1" indent="0">
              <a:buNone/>
            </a:pPr>
            <a:endParaRPr lang="en-US" altLang="ko-KR" sz="2000" dirty="0">
              <a:latin typeface="+mn-ea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차원 축소를 하는 이유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데이터 차원이 커질수록 </a:t>
            </a:r>
            <a:r>
              <a:rPr lang="ko-KR" altLang="en-US" sz="2000" dirty="0" err="1">
                <a:latin typeface="+mn-ea"/>
              </a:rPr>
              <a:t>연산량</a:t>
            </a:r>
            <a:r>
              <a:rPr lang="ko-KR" altLang="en-US" sz="2000" dirty="0">
                <a:latin typeface="+mn-ea"/>
              </a:rPr>
              <a:t> 급격히 증가 </a:t>
            </a:r>
            <a:r>
              <a:rPr lang="en-US" altLang="ko-KR" sz="2000" dirty="0">
                <a:latin typeface="+mn-ea"/>
              </a:rPr>
              <a:t>-&gt; </a:t>
            </a:r>
            <a:r>
              <a:rPr lang="ko-KR" altLang="en-US" sz="2000" dirty="0">
                <a:latin typeface="+mn-ea"/>
              </a:rPr>
              <a:t>학습 속도 저하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노이즈 제거 및 불필요한 특성 제거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 err="1">
                <a:latin typeface="+mn-ea"/>
              </a:rPr>
              <a:t>과적합</a:t>
            </a:r>
            <a:r>
              <a:rPr lang="en-US" altLang="ko-KR" sz="2000" dirty="0">
                <a:latin typeface="+mn-ea"/>
              </a:rPr>
              <a:t>(overfitting) </a:t>
            </a:r>
            <a:r>
              <a:rPr lang="ko-KR" altLang="en-US" sz="2000" dirty="0">
                <a:latin typeface="+mn-ea"/>
              </a:rPr>
              <a:t>방지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모델 성능 향상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29769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F4201-214D-82F3-F8C9-BA65B01E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주성분 분석</a:t>
            </a:r>
            <a:r>
              <a:rPr lang="en-US" altLang="ko-KR" dirty="0"/>
              <a:t>(Principal Component Analysis, PCA)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5E0A60-F4AE-75C3-A034-12366568566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5352" y="1217916"/>
            <a:ext cx="11099692" cy="141860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PCA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고차원 데이터의 분산을 최대한 보존하면서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데이터의 주요 패턴을 반영하는 새로운 축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>
                <a:latin typeface="+mn-ea"/>
              </a:rPr>
              <a:t>주성분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을 생성하여 차원을 축소하는 기법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1E744B2-F8AC-D852-3D7E-019BE9D487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684" y="2636520"/>
            <a:ext cx="8258175" cy="408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4027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BDE228-6ED5-22B6-1436-6839B8E0B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341089-BB9E-0525-3241-21CF18BED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주성분 분석</a:t>
            </a:r>
            <a:r>
              <a:rPr lang="en-US" altLang="ko-KR" dirty="0"/>
              <a:t>(Principal Component Analysis, PCA)</a:t>
            </a:r>
            <a:endParaRPr lang="ko-KR" altLang="en-US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CA167070-7ECC-B729-06B5-F0BA971353F5}"/>
              </a:ext>
            </a:extLst>
          </p:cNvPr>
          <p:cNvSpPr txBox="1">
            <a:spLocks/>
          </p:cNvSpPr>
          <p:nvPr/>
        </p:nvSpPr>
        <p:spPr>
          <a:xfrm>
            <a:off x="444500" y="1249147"/>
            <a:ext cx="6777174" cy="25053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PCA</a:t>
            </a:r>
            <a:r>
              <a:rPr lang="ko-KR" altLang="en-US" sz="2000" dirty="0">
                <a:latin typeface="+mn-ea"/>
              </a:rPr>
              <a:t> 단점</a:t>
            </a: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선형 변환에만 효율적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복잡한 데이터의 구조에서의 단점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일부 중요한 정보의 손실 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복원이 어려움</a:t>
            </a:r>
            <a:endParaRPr lang="en-US" altLang="ko-KR" sz="2000" dirty="0">
              <a:latin typeface="+mn-ea"/>
            </a:endParaRPr>
          </a:p>
          <a:p>
            <a:pPr marL="626364" lvl="1" indent="-342900">
              <a:buFontTx/>
              <a:buChar char="-"/>
            </a:pPr>
            <a:r>
              <a:rPr lang="ko-KR" altLang="en-US" sz="2000" dirty="0">
                <a:latin typeface="+mn-ea"/>
              </a:rPr>
              <a:t>고차원 데이터에서의 시간 복잡도 </a:t>
            </a:r>
            <a:r>
              <a:rPr lang="en-US" altLang="ko-KR" sz="2000" dirty="0">
                <a:latin typeface="+mn-ea"/>
              </a:rPr>
              <a:t>O(D^3)</a:t>
            </a:r>
            <a:endParaRPr lang="ko-KR" altLang="en-US" sz="2000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3397B23-8446-2BB2-8C65-6A694B245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883" y="3815589"/>
            <a:ext cx="6439161" cy="26118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1FF9A2-5F95-D364-19B4-B02EA6BE41C1}"/>
              </a:ext>
            </a:extLst>
          </p:cNvPr>
          <p:cNvSpPr txBox="1"/>
          <p:nvPr/>
        </p:nvSpPr>
        <p:spPr>
          <a:xfrm>
            <a:off x="4215063" y="4068639"/>
            <a:ext cx="7639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원본</a:t>
            </a:r>
            <a:endParaRPr lang="en-US" altLang="ko-KR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E6BCEE-FF75-F03C-606E-2DF8C6C69756}"/>
              </a:ext>
            </a:extLst>
          </p:cNvPr>
          <p:cNvSpPr txBox="1"/>
          <p:nvPr/>
        </p:nvSpPr>
        <p:spPr>
          <a:xfrm>
            <a:off x="2933157" y="4676950"/>
            <a:ext cx="29439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autoencoder – 3.00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5A441B-29CE-308A-0A2D-5F5D610B5157}"/>
              </a:ext>
            </a:extLst>
          </p:cNvPr>
          <p:cNvSpPr txBox="1"/>
          <p:nvPr/>
        </p:nvSpPr>
        <p:spPr>
          <a:xfrm>
            <a:off x="2934030" y="5253305"/>
            <a:ext cx="21634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Logistic PCA – 8.01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A6C770-66C0-8555-8B57-308E731D523C}"/>
              </a:ext>
            </a:extLst>
          </p:cNvPr>
          <p:cNvSpPr txBox="1"/>
          <p:nvPr/>
        </p:nvSpPr>
        <p:spPr>
          <a:xfrm>
            <a:off x="2933157" y="5829660"/>
            <a:ext cx="24537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Standard</a:t>
            </a:r>
            <a:r>
              <a:rPr lang="ko-KR" altLang="en-US" sz="2000" dirty="0"/>
              <a:t> </a:t>
            </a:r>
            <a:r>
              <a:rPr lang="en-US" altLang="ko-KR" sz="2000" dirty="0"/>
              <a:t>PCA – 13.87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D90B56-0B8D-76AF-BB88-3B429677D343}"/>
              </a:ext>
            </a:extLst>
          </p:cNvPr>
          <p:cNvSpPr txBox="1"/>
          <p:nvPr/>
        </p:nvSpPr>
        <p:spPr>
          <a:xfrm>
            <a:off x="6812280" y="3451846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차원 축소 후 복원한 </a:t>
            </a:r>
            <a:r>
              <a:rPr lang="en-US" altLang="ko-KR" dirty="0"/>
              <a:t>MNIST </a:t>
            </a:r>
            <a:r>
              <a:rPr lang="ko-KR" altLang="en-US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3695494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D237F-50AA-C4B9-4CA9-F6ADDA6CA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Autoencoder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F6B5F1-062A-42CE-A54C-FD26FEABE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5352" y="1217916"/>
            <a:ext cx="11099692" cy="141860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Autoencoder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입력 데이터를 낮은 차원의 표현으로 압축한 후 다시 원래 형태로 복원하는 신경망 구조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1026" name="Picture 2" descr="Applsci 13 12413 g001">
            <a:extLst>
              <a:ext uri="{FF2B5EF4-FFF2-40B4-BE49-F238E27FC236}">
                <a16:creationId xmlns:a16="http://schemas.microsoft.com/office/drawing/2014/main" id="{96AAE4FB-205B-42BD-88BD-81CC1DA9D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5823" y="3203165"/>
            <a:ext cx="5238750" cy="306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62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DD237F-50AA-C4B9-4CA9-F6ADDA6CA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Deep Autoencoder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F6B5F1-062A-42CE-A54C-FD26FEABEFF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6955" y="1340612"/>
            <a:ext cx="8496590" cy="3658887"/>
          </a:xfrm>
        </p:spPr>
        <p:txBody>
          <a:bodyPr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Deep Autoencoder</a:t>
            </a: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Encoder</a:t>
            </a:r>
            <a:r>
              <a:rPr lang="ko-KR" altLang="en-US" sz="2000" dirty="0">
                <a:latin typeface="+mn-ea"/>
              </a:rPr>
              <a:t>와 </a:t>
            </a:r>
            <a:r>
              <a:rPr lang="en-US" altLang="ko-KR" sz="2000" dirty="0">
                <a:latin typeface="+mn-ea"/>
              </a:rPr>
              <a:t>Decoder </a:t>
            </a:r>
            <a:r>
              <a:rPr lang="ko-KR" altLang="en-US" sz="2000" dirty="0">
                <a:latin typeface="+mn-ea"/>
              </a:rPr>
              <a:t>각각 여러 개의 </a:t>
            </a:r>
            <a:r>
              <a:rPr lang="en-US" altLang="ko-KR" sz="2000" dirty="0">
                <a:latin typeface="+mn-ea"/>
              </a:rPr>
              <a:t>hidden layers</a:t>
            </a:r>
            <a:r>
              <a:rPr lang="ko-KR" altLang="en-US" sz="2000" dirty="0">
                <a:latin typeface="+mn-ea"/>
              </a:rPr>
              <a:t>을 포함하는 구조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입력 데이터를 점진적으로 압축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단일 </a:t>
            </a:r>
            <a:r>
              <a:rPr lang="ko-KR" altLang="en-US" sz="2000" dirty="0" err="1">
                <a:latin typeface="+mn-ea"/>
              </a:rPr>
              <a:t>은닉층</a:t>
            </a:r>
            <a:r>
              <a:rPr lang="en-US" altLang="ko-KR" sz="2000" dirty="0">
                <a:latin typeface="+mn-ea"/>
              </a:rPr>
              <a:t>(hidden layer) autoencoder</a:t>
            </a:r>
            <a:r>
              <a:rPr lang="ko-KR" altLang="en-US" sz="2000" dirty="0">
                <a:latin typeface="+mn-ea"/>
              </a:rPr>
              <a:t>보다 더 강력한 표현력</a:t>
            </a:r>
            <a:endParaRPr lang="en-US" altLang="ko-KR" sz="2000" dirty="0">
              <a:latin typeface="+mn-ea"/>
            </a:endParaRPr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+mn-ea"/>
              </a:rPr>
              <a:t>초기 가중치</a:t>
            </a:r>
            <a:r>
              <a:rPr lang="en-US" altLang="ko-KR" sz="2000" dirty="0">
                <a:latin typeface="+mn-ea"/>
              </a:rPr>
              <a:t>(initial</a:t>
            </a:r>
            <a:r>
              <a:rPr lang="ko-KR" altLang="en-US" sz="2000" dirty="0">
                <a:latin typeface="+mn-ea"/>
              </a:rPr>
              <a:t> </a:t>
            </a:r>
            <a:r>
              <a:rPr lang="en-US" altLang="ko-KR" sz="2000" dirty="0">
                <a:latin typeface="+mn-ea"/>
              </a:rPr>
              <a:t>weight)</a:t>
            </a:r>
            <a:r>
              <a:rPr lang="ko-KR" altLang="en-US" sz="2000" dirty="0">
                <a:latin typeface="+mn-ea"/>
              </a:rPr>
              <a:t>를 찾는 것이 중요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E782C4-E3E2-4CD6-9991-9C7358C9F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7860" y="1316239"/>
            <a:ext cx="2579870" cy="53402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2AA82E1-6B40-4A2C-BA53-C5DC792AB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4141" y="4828035"/>
            <a:ext cx="2247487" cy="9378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8D8822C-5709-45D0-96E3-984E80E49B2D}"/>
              </a:ext>
            </a:extLst>
          </p:cNvPr>
          <p:cNvSpPr/>
          <p:nvPr/>
        </p:nvSpPr>
        <p:spPr>
          <a:xfrm>
            <a:off x="4984955" y="4828035"/>
            <a:ext cx="442451" cy="83327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4985F95E-3E48-42EA-9183-A26C0B8AD5DA}"/>
              </a:ext>
            </a:extLst>
          </p:cNvPr>
          <p:cNvCxnSpPr/>
          <p:nvPr/>
        </p:nvCxnSpPr>
        <p:spPr>
          <a:xfrm>
            <a:off x="5427406" y="5482518"/>
            <a:ext cx="491613" cy="41477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41EF519-BD4C-43D1-8960-2A422A1E1083}"/>
              </a:ext>
            </a:extLst>
          </p:cNvPr>
          <p:cNvSpPr txBox="1"/>
          <p:nvPr/>
        </p:nvSpPr>
        <p:spPr>
          <a:xfrm>
            <a:off x="5948056" y="5715766"/>
            <a:ext cx="1003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Gradient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8BE963-6FB9-41BA-A131-1363C2F49228}"/>
              </a:ext>
            </a:extLst>
          </p:cNvPr>
          <p:cNvSpPr txBox="1"/>
          <p:nvPr/>
        </p:nvSpPr>
        <p:spPr>
          <a:xfrm>
            <a:off x="3724684" y="5931209"/>
            <a:ext cx="1481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가중치 업데이트</a:t>
            </a:r>
          </a:p>
        </p:txBody>
      </p:sp>
    </p:spTree>
    <p:extLst>
      <p:ext uri="{BB962C8B-B14F-4D97-AF65-F5344CB8AC3E}">
        <p14:creationId xmlns:p14="http://schemas.microsoft.com/office/powerpoint/2010/main" val="781053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A004D0-770E-ED84-4198-DEE4042EF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초기 가중치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8D4D2B-D264-14ED-302D-5A9A1B0D4D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0728" y="1325388"/>
            <a:ext cx="3048885" cy="1122844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sz="2000" b="1" dirty="0"/>
              <a:t>초기 가중치가 클 경우</a:t>
            </a:r>
            <a:endParaRPr lang="en-US" altLang="ko-KR" sz="2000" b="1" dirty="0"/>
          </a:p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Exploding Gradient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787AE5B4-9F9B-41E7-95B5-3546622D9DCF}"/>
              </a:ext>
            </a:extLst>
          </p:cNvPr>
          <p:cNvSpPr txBox="1">
            <a:spLocks/>
          </p:cNvSpPr>
          <p:nvPr/>
        </p:nvSpPr>
        <p:spPr>
          <a:xfrm>
            <a:off x="5308978" y="1886810"/>
            <a:ext cx="3048885" cy="1122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Tx/>
              <a:buNone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3464" indent="-283464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1430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lang="en-US"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74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69214" lvl="1" indent="-285750"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+mn-ea"/>
              </a:rPr>
              <a:t>Saddle Point </a:t>
            </a:r>
            <a:r>
              <a:rPr lang="ko-KR" altLang="en-US" sz="2000" dirty="0">
                <a:latin typeface="+mn-ea"/>
              </a:rPr>
              <a:t>문제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994437F-BEF3-4C74-9154-1BCC7EC661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8675" y="3009654"/>
            <a:ext cx="5058376" cy="2781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6E46CD89-FFDA-4488-8BB8-5F1F09032ED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728" y="2539180"/>
            <a:ext cx="5030840" cy="3773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286270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F3D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기본">
      <a:majorFont>
        <a:latin typeface="Pretendard"/>
        <a:ea typeface="Pretendar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889724_Win32" id="{A47D2243-58B7-4EA1-AC61-F4DDB07AC155}" vid="{5B84BEAD-BCA6-42F5-9270-6ECA397995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B6FBE4-5ACD-4115-9139-635E82C3D3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0C6F549-03FF-4828-9BD8-8F40C0A2B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7EFEE82-03DD-4F90-81E2-2AF29E1D81F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3776</Words>
  <Application>Microsoft Office PowerPoint</Application>
  <PresentationFormat>와이드스크린</PresentationFormat>
  <Paragraphs>470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oday_fontFamily</vt:lpstr>
      <vt:lpstr>Pretendard</vt:lpstr>
      <vt:lpstr>Arial</vt:lpstr>
      <vt:lpstr>Calibri</vt:lpstr>
      <vt:lpstr>Roboto</vt:lpstr>
      <vt:lpstr>Wingdings</vt:lpstr>
      <vt:lpstr>WelcomeDoc</vt:lpstr>
      <vt:lpstr>Reducing the Dimensionality of Data with Neural Networks 논문 리뷰</vt:lpstr>
      <vt:lpstr>목차</vt:lpstr>
      <vt:lpstr>Abstract</vt:lpstr>
      <vt:lpstr>차원 축소 (Dimensionality reduction)</vt:lpstr>
      <vt:lpstr>주성분 분석(Principal Component Analysis, PCA)</vt:lpstr>
      <vt:lpstr>주성분 분석(Principal Component Analysis, PCA)</vt:lpstr>
      <vt:lpstr>Autoencoder</vt:lpstr>
      <vt:lpstr>Deep Autoencoder</vt:lpstr>
      <vt:lpstr>초기 가중치</vt:lpstr>
      <vt:lpstr>초기 가중치</vt:lpstr>
      <vt:lpstr>RBM</vt:lpstr>
      <vt:lpstr>에너지 함수</vt:lpstr>
      <vt:lpstr>RBM</vt:lpstr>
      <vt:lpstr>RBM</vt:lpstr>
      <vt:lpstr>RBM</vt:lpstr>
      <vt:lpstr>RBM</vt:lpstr>
      <vt:lpstr>가중치 업데이트</vt:lpstr>
      <vt:lpstr>Pretraining</vt:lpstr>
      <vt:lpstr>Autoencoder 생성 및 fine-tuning</vt:lpstr>
      <vt:lpstr>실험 – 곡선 임의 샘플</vt:lpstr>
      <vt:lpstr>실험 – MNIST</vt:lpstr>
      <vt:lpstr>실험 – MNIST</vt:lpstr>
      <vt:lpstr>실험 – Olivetti 얼굴 데이터 세트</vt:lpstr>
      <vt:lpstr>실험 – documents (뉴스와이어 기사) </vt:lpstr>
      <vt:lpstr>실험 – documents (뉴스와이어 기사) </vt:lpstr>
      <vt:lpstr>실험 – documents (뉴스와이어 기사)</vt:lpstr>
      <vt:lpstr>결론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2022-05-26T06:44:04Z</dcterms:created>
  <dcterms:modified xsi:type="dcterms:W3CDTF">2025-02-04T05:52:15Z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